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4" r:id="rId4"/>
    <p:sldId id="262" r:id="rId5"/>
    <p:sldId id="261" r:id="rId6"/>
    <p:sldId id="267" r:id="rId7"/>
    <p:sldId id="265" r:id="rId8"/>
    <p:sldId id="263" r:id="rId9"/>
    <p:sldId id="277" r:id="rId10"/>
    <p:sldId id="300" r:id="rId11"/>
    <p:sldId id="278" r:id="rId12"/>
    <p:sldId id="325" r:id="rId13"/>
    <p:sldId id="260" r:id="rId14"/>
    <p:sldId id="326" r:id="rId15"/>
    <p:sldId id="328" r:id="rId16"/>
    <p:sldId id="332" r:id="rId17"/>
    <p:sldId id="329" r:id="rId18"/>
    <p:sldId id="330" r:id="rId19"/>
    <p:sldId id="333" r:id="rId20"/>
    <p:sldId id="334" r:id="rId21"/>
    <p:sldId id="335" r:id="rId22"/>
    <p:sldId id="324" r:id="rId23"/>
    <p:sldId id="319" r:id="rId24"/>
    <p:sldId id="298" r:id="rId25"/>
    <p:sldId id="323" r:id="rId2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46D6ED-9C60-47DC-BC38-CB96187C9E4A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18E00F6-5216-4C6C-9B71-D53CDF9FD3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Counties Home to the Most US Senators Since 1792-</a:t>
          </a:r>
          <a:r>
            <a:rPr lang="en-US"/>
            <a:t>----</a:t>
          </a:r>
        </a:p>
      </dgm:t>
    </dgm:pt>
    <dgm:pt modelId="{123BBE42-F3AE-485B-A77F-2B19B6BA691B}" type="parTrans" cxnId="{38CFD74F-4DD4-4DFB-A2C9-4BC509436D48}">
      <dgm:prSet/>
      <dgm:spPr/>
      <dgm:t>
        <a:bodyPr/>
        <a:lstStyle/>
        <a:p>
          <a:endParaRPr lang="en-US"/>
        </a:p>
      </dgm:t>
    </dgm:pt>
    <dgm:pt modelId="{1884BE43-D10A-46AC-A8A5-2236B45A1A4F}" type="sibTrans" cxnId="{38CFD74F-4DD4-4DFB-A2C9-4BC509436D4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70FA177-2854-434A-9C3C-4774208442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Fayette 7     (Lexington)</a:t>
          </a:r>
        </a:p>
      </dgm:t>
    </dgm:pt>
    <dgm:pt modelId="{45275726-2703-4FEE-9992-86657E8FA7FE}" type="parTrans" cxnId="{098DC0EE-AD28-4042-9A51-A7516868FC35}">
      <dgm:prSet/>
      <dgm:spPr/>
      <dgm:t>
        <a:bodyPr/>
        <a:lstStyle/>
        <a:p>
          <a:endParaRPr lang="en-US"/>
        </a:p>
      </dgm:t>
    </dgm:pt>
    <dgm:pt modelId="{209E478A-D749-4CDB-A30A-F3C688C3488F}" type="sibTrans" cxnId="{098DC0EE-AD28-4042-9A51-A7516868FC3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D57A477-D851-4286-B5EA-2303B04392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Franklin 6    (Frankfort)</a:t>
          </a:r>
        </a:p>
      </dgm:t>
    </dgm:pt>
    <dgm:pt modelId="{BA8B1D73-6B17-4DEB-8260-C25CBE98A6D9}" type="parTrans" cxnId="{EE77136C-410B-4BE7-A59C-8B83762F73D9}">
      <dgm:prSet/>
      <dgm:spPr/>
      <dgm:t>
        <a:bodyPr/>
        <a:lstStyle/>
        <a:p>
          <a:endParaRPr lang="en-US"/>
        </a:p>
      </dgm:t>
    </dgm:pt>
    <dgm:pt modelId="{7978EA1D-C938-4FD0-AE50-5754C92DD223}" type="sibTrans" cxnId="{EE77136C-410B-4BE7-A59C-8B83762F73D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CDD6F4A-DA14-4B9A-AD88-7C00CEADE7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Jefferson 6  (Louisville)</a:t>
          </a:r>
        </a:p>
      </dgm:t>
    </dgm:pt>
    <dgm:pt modelId="{3EC3C7EB-2AB8-4A4B-8301-AFB61DBBAB15}" type="parTrans" cxnId="{5F5B8638-3C77-4A99-B890-47D139FEB13E}">
      <dgm:prSet/>
      <dgm:spPr/>
      <dgm:t>
        <a:bodyPr/>
        <a:lstStyle/>
        <a:p>
          <a:endParaRPr lang="en-US"/>
        </a:p>
      </dgm:t>
    </dgm:pt>
    <dgm:pt modelId="{2989448D-BE98-4025-B975-5E09152DA01E}" type="sibTrans" cxnId="{5F5B8638-3C77-4A99-B890-47D139FEB13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D33513E-92E6-46CC-9CCA-0BA467396A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Kenton 5   (Covington)</a:t>
          </a:r>
        </a:p>
      </dgm:t>
    </dgm:pt>
    <dgm:pt modelId="{BD5F51F8-63FD-4948-A728-59CFEEA8125F}" type="parTrans" cxnId="{339EAF60-C5F8-4921-BABC-109707E2520D}">
      <dgm:prSet/>
      <dgm:spPr/>
      <dgm:t>
        <a:bodyPr/>
        <a:lstStyle/>
        <a:p>
          <a:endParaRPr lang="en-US"/>
        </a:p>
      </dgm:t>
    </dgm:pt>
    <dgm:pt modelId="{C08F5D36-689C-4743-B484-C9E60C18108A}" type="sibTrans" cxnId="{339EAF60-C5F8-4921-BABC-109707E2520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D357270-DE0F-4BCA-AD68-78B5B895AB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Woodford 4 (Versailles)</a:t>
          </a:r>
        </a:p>
      </dgm:t>
    </dgm:pt>
    <dgm:pt modelId="{E563248A-745B-4DFE-BEB3-85DA26D8DD87}" type="parTrans" cxnId="{90DECED7-3FF4-46CE-973C-B539DF5736CD}">
      <dgm:prSet/>
      <dgm:spPr/>
      <dgm:t>
        <a:bodyPr/>
        <a:lstStyle/>
        <a:p>
          <a:endParaRPr lang="en-US"/>
        </a:p>
      </dgm:t>
    </dgm:pt>
    <dgm:pt modelId="{E0F010C4-5F81-43AA-B86A-5F2B4091C46D}" type="sibTrans" cxnId="{90DECED7-3FF4-46CE-973C-B539DF5736C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B163635-C309-4215-B331-ED35E34809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Bourbon 4 (Paris)</a:t>
          </a:r>
        </a:p>
      </dgm:t>
    </dgm:pt>
    <dgm:pt modelId="{54BDEB5E-5BF7-443E-8170-8DDFCCF36402}" type="parTrans" cxnId="{BC801920-D3E9-4AF5-B3C8-736AC7A8AB6C}">
      <dgm:prSet/>
      <dgm:spPr/>
      <dgm:t>
        <a:bodyPr/>
        <a:lstStyle/>
        <a:p>
          <a:endParaRPr lang="en-US"/>
        </a:p>
      </dgm:t>
    </dgm:pt>
    <dgm:pt modelId="{126EFFB8-9A42-42B7-A760-3565C3C533AB}" type="sibTrans" cxnId="{BC801920-D3E9-4AF5-B3C8-736AC7A8AB6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1B57DDF-2E5D-4CBE-A3A6-8383A21BB7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Warren 4  (Bowling Green)</a:t>
          </a:r>
        </a:p>
      </dgm:t>
    </dgm:pt>
    <dgm:pt modelId="{F94F6B6F-8817-4416-9E4C-DD6E3905A6CC}" type="parTrans" cxnId="{3B7BE3A0-A190-4125-BDF1-6E019FFE9896}">
      <dgm:prSet/>
      <dgm:spPr/>
      <dgm:t>
        <a:bodyPr/>
        <a:lstStyle/>
        <a:p>
          <a:endParaRPr lang="en-US"/>
        </a:p>
      </dgm:t>
    </dgm:pt>
    <dgm:pt modelId="{CC329628-96CB-4061-A999-58BB20377237}" type="sibTrans" cxnId="{3B7BE3A0-A190-4125-BDF1-6E019FFE9896}">
      <dgm:prSet/>
      <dgm:spPr/>
      <dgm:t>
        <a:bodyPr/>
        <a:lstStyle/>
        <a:p>
          <a:endParaRPr lang="en-US"/>
        </a:p>
      </dgm:t>
    </dgm:pt>
    <dgm:pt modelId="{7B35842D-20D5-4C4A-887C-9282A9C0FF9B}" type="pres">
      <dgm:prSet presAssocID="{0346D6ED-9C60-47DC-BC38-CB96187C9E4A}" presName="vert0" presStyleCnt="0">
        <dgm:presLayoutVars>
          <dgm:dir/>
          <dgm:animOne val="branch"/>
          <dgm:animLvl val="lvl"/>
        </dgm:presLayoutVars>
      </dgm:prSet>
      <dgm:spPr/>
    </dgm:pt>
    <dgm:pt modelId="{53727E9A-E721-4B67-A7A7-BE25E61A3778}" type="pres">
      <dgm:prSet presAssocID="{E18E00F6-5216-4C6C-9B71-D53CDF9FD30E}" presName="thickLine" presStyleLbl="alignNode1" presStyleIdx="0" presStyleCnt="8"/>
      <dgm:spPr/>
    </dgm:pt>
    <dgm:pt modelId="{FA60FDF6-23E9-4248-B5C6-68D3E03D443B}" type="pres">
      <dgm:prSet presAssocID="{E18E00F6-5216-4C6C-9B71-D53CDF9FD30E}" presName="horz1" presStyleCnt="0"/>
      <dgm:spPr/>
    </dgm:pt>
    <dgm:pt modelId="{F017D141-7CA3-479F-982C-B7ED8ED2CAF2}" type="pres">
      <dgm:prSet presAssocID="{E18E00F6-5216-4C6C-9B71-D53CDF9FD30E}" presName="tx1" presStyleLbl="revTx" presStyleIdx="0" presStyleCnt="8"/>
      <dgm:spPr/>
    </dgm:pt>
    <dgm:pt modelId="{FCC61574-2957-487C-9802-2756A48738F0}" type="pres">
      <dgm:prSet presAssocID="{E18E00F6-5216-4C6C-9B71-D53CDF9FD30E}" presName="vert1" presStyleCnt="0"/>
      <dgm:spPr/>
    </dgm:pt>
    <dgm:pt modelId="{C7F1F7C2-FF53-40B7-BB6A-74FB2909F799}" type="pres">
      <dgm:prSet presAssocID="{470FA177-2854-434A-9C3C-477420844213}" presName="thickLine" presStyleLbl="alignNode1" presStyleIdx="1" presStyleCnt="8"/>
      <dgm:spPr/>
    </dgm:pt>
    <dgm:pt modelId="{1FD5894F-B130-46FB-84E9-DE6CED917EDE}" type="pres">
      <dgm:prSet presAssocID="{470FA177-2854-434A-9C3C-477420844213}" presName="horz1" presStyleCnt="0"/>
      <dgm:spPr/>
    </dgm:pt>
    <dgm:pt modelId="{8BF8BA4E-E0D9-4BC1-89F7-D62CECE03720}" type="pres">
      <dgm:prSet presAssocID="{470FA177-2854-434A-9C3C-477420844213}" presName="tx1" presStyleLbl="revTx" presStyleIdx="1" presStyleCnt="8"/>
      <dgm:spPr/>
    </dgm:pt>
    <dgm:pt modelId="{AC19F418-3820-420F-B13D-BC533681D6C0}" type="pres">
      <dgm:prSet presAssocID="{470FA177-2854-434A-9C3C-477420844213}" presName="vert1" presStyleCnt="0"/>
      <dgm:spPr/>
    </dgm:pt>
    <dgm:pt modelId="{0BF9F663-C9DC-4712-A63F-C68759567112}" type="pres">
      <dgm:prSet presAssocID="{3D57A477-D851-4286-B5EA-2303B04392B7}" presName="thickLine" presStyleLbl="alignNode1" presStyleIdx="2" presStyleCnt="8"/>
      <dgm:spPr/>
    </dgm:pt>
    <dgm:pt modelId="{2E92A35A-56A5-4D94-847D-193092C2FBCE}" type="pres">
      <dgm:prSet presAssocID="{3D57A477-D851-4286-B5EA-2303B04392B7}" presName="horz1" presStyleCnt="0"/>
      <dgm:spPr/>
    </dgm:pt>
    <dgm:pt modelId="{0C4A7561-70BE-4967-B065-10FA91FB0606}" type="pres">
      <dgm:prSet presAssocID="{3D57A477-D851-4286-B5EA-2303B04392B7}" presName="tx1" presStyleLbl="revTx" presStyleIdx="2" presStyleCnt="8"/>
      <dgm:spPr/>
    </dgm:pt>
    <dgm:pt modelId="{4D7DE19C-85B2-45F2-9C63-EB4EBF4948C3}" type="pres">
      <dgm:prSet presAssocID="{3D57A477-D851-4286-B5EA-2303B04392B7}" presName="vert1" presStyleCnt="0"/>
      <dgm:spPr/>
    </dgm:pt>
    <dgm:pt modelId="{A8C91207-4651-4FD1-B182-07358E524809}" type="pres">
      <dgm:prSet presAssocID="{ACDD6F4A-DA14-4B9A-AD88-7C00CEADE7F2}" presName="thickLine" presStyleLbl="alignNode1" presStyleIdx="3" presStyleCnt="8"/>
      <dgm:spPr/>
    </dgm:pt>
    <dgm:pt modelId="{677EC403-BFCA-4C83-BE24-0E3A8C9042F6}" type="pres">
      <dgm:prSet presAssocID="{ACDD6F4A-DA14-4B9A-AD88-7C00CEADE7F2}" presName="horz1" presStyleCnt="0"/>
      <dgm:spPr/>
    </dgm:pt>
    <dgm:pt modelId="{916C4419-B2C4-4C3C-B028-A2030B8E6564}" type="pres">
      <dgm:prSet presAssocID="{ACDD6F4A-DA14-4B9A-AD88-7C00CEADE7F2}" presName="tx1" presStyleLbl="revTx" presStyleIdx="3" presStyleCnt="8"/>
      <dgm:spPr/>
    </dgm:pt>
    <dgm:pt modelId="{7762DC4A-A256-4946-A9C6-FB8B9609CCF7}" type="pres">
      <dgm:prSet presAssocID="{ACDD6F4A-DA14-4B9A-AD88-7C00CEADE7F2}" presName="vert1" presStyleCnt="0"/>
      <dgm:spPr/>
    </dgm:pt>
    <dgm:pt modelId="{857985F1-61DA-48F2-ACC4-F92E905471A1}" type="pres">
      <dgm:prSet presAssocID="{8D33513E-92E6-46CC-9CCA-0BA467396AA7}" presName="thickLine" presStyleLbl="alignNode1" presStyleIdx="4" presStyleCnt="8"/>
      <dgm:spPr/>
    </dgm:pt>
    <dgm:pt modelId="{D3AF2913-DC2F-4284-8FC0-27389556305F}" type="pres">
      <dgm:prSet presAssocID="{8D33513E-92E6-46CC-9CCA-0BA467396AA7}" presName="horz1" presStyleCnt="0"/>
      <dgm:spPr/>
    </dgm:pt>
    <dgm:pt modelId="{0106F803-E059-46C7-B9D6-8132ECD135BB}" type="pres">
      <dgm:prSet presAssocID="{8D33513E-92E6-46CC-9CCA-0BA467396AA7}" presName="tx1" presStyleLbl="revTx" presStyleIdx="4" presStyleCnt="8"/>
      <dgm:spPr/>
    </dgm:pt>
    <dgm:pt modelId="{D9A5D72C-27C1-4D76-ACC9-3EF97C35CB61}" type="pres">
      <dgm:prSet presAssocID="{8D33513E-92E6-46CC-9CCA-0BA467396AA7}" presName="vert1" presStyleCnt="0"/>
      <dgm:spPr/>
    </dgm:pt>
    <dgm:pt modelId="{FB8F42DE-9B25-4201-91B5-4A32DD4B68B8}" type="pres">
      <dgm:prSet presAssocID="{3D357270-DE0F-4BCA-AD68-78B5B895ABE5}" presName="thickLine" presStyleLbl="alignNode1" presStyleIdx="5" presStyleCnt="8"/>
      <dgm:spPr/>
    </dgm:pt>
    <dgm:pt modelId="{0F63F0AE-271C-4F93-AC5C-B1180AFBB916}" type="pres">
      <dgm:prSet presAssocID="{3D357270-DE0F-4BCA-AD68-78B5B895ABE5}" presName="horz1" presStyleCnt="0"/>
      <dgm:spPr/>
    </dgm:pt>
    <dgm:pt modelId="{A974CE48-C9CE-4F24-A34E-0D8205E3C76B}" type="pres">
      <dgm:prSet presAssocID="{3D357270-DE0F-4BCA-AD68-78B5B895ABE5}" presName="tx1" presStyleLbl="revTx" presStyleIdx="5" presStyleCnt="8"/>
      <dgm:spPr/>
    </dgm:pt>
    <dgm:pt modelId="{E869AAE6-0245-4C8E-B63E-EEF4DB007D7A}" type="pres">
      <dgm:prSet presAssocID="{3D357270-DE0F-4BCA-AD68-78B5B895ABE5}" presName="vert1" presStyleCnt="0"/>
      <dgm:spPr/>
    </dgm:pt>
    <dgm:pt modelId="{F8AF7F00-8AFC-4544-90E0-369D0D05613D}" type="pres">
      <dgm:prSet presAssocID="{EB163635-C309-4215-B331-ED35E348093D}" presName="thickLine" presStyleLbl="alignNode1" presStyleIdx="6" presStyleCnt="8"/>
      <dgm:spPr/>
    </dgm:pt>
    <dgm:pt modelId="{DE326EDB-B297-41DB-9194-48AAD99345FC}" type="pres">
      <dgm:prSet presAssocID="{EB163635-C309-4215-B331-ED35E348093D}" presName="horz1" presStyleCnt="0"/>
      <dgm:spPr/>
    </dgm:pt>
    <dgm:pt modelId="{32EA185B-B394-4C86-B878-73B323039F05}" type="pres">
      <dgm:prSet presAssocID="{EB163635-C309-4215-B331-ED35E348093D}" presName="tx1" presStyleLbl="revTx" presStyleIdx="6" presStyleCnt="8"/>
      <dgm:spPr/>
    </dgm:pt>
    <dgm:pt modelId="{08558C4C-D2D1-4B02-A750-7251F3A69CAA}" type="pres">
      <dgm:prSet presAssocID="{EB163635-C309-4215-B331-ED35E348093D}" presName="vert1" presStyleCnt="0"/>
      <dgm:spPr/>
    </dgm:pt>
    <dgm:pt modelId="{D6783ED3-3A9C-49EC-8DC7-F271A3D01DDF}" type="pres">
      <dgm:prSet presAssocID="{61B57DDF-2E5D-4CBE-A3A6-8383A21BB79A}" presName="thickLine" presStyleLbl="alignNode1" presStyleIdx="7" presStyleCnt="8"/>
      <dgm:spPr/>
    </dgm:pt>
    <dgm:pt modelId="{18E8360F-E742-4756-8336-FA50B6EA8C20}" type="pres">
      <dgm:prSet presAssocID="{61B57DDF-2E5D-4CBE-A3A6-8383A21BB79A}" presName="horz1" presStyleCnt="0"/>
      <dgm:spPr/>
    </dgm:pt>
    <dgm:pt modelId="{D5047D4C-D707-4B7C-93BF-38A79D644527}" type="pres">
      <dgm:prSet presAssocID="{61B57DDF-2E5D-4CBE-A3A6-8383A21BB79A}" presName="tx1" presStyleLbl="revTx" presStyleIdx="7" presStyleCnt="8"/>
      <dgm:spPr/>
    </dgm:pt>
    <dgm:pt modelId="{45B7B92F-7EEF-4936-8B26-A4F995548935}" type="pres">
      <dgm:prSet presAssocID="{61B57DDF-2E5D-4CBE-A3A6-8383A21BB79A}" presName="vert1" presStyleCnt="0"/>
      <dgm:spPr/>
    </dgm:pt>
  </dgm:ptLst>
  <dgm:cxnLst>
    <dgm:cxn modelId="{97619905-F556-4C00-A39D-699683D1028B}" type="presOf" srcId="{61B57DDF-2E5D-4CBE-A3A6-8383A21BB79A}" destId="{D5047D4C-D707-4B7C-93BF-38A79D644527}" srcOrd="0" destOrd="0" presId="urn:microsoft.com/office/officeart/2008/layout/LinedList"/>
    <dgm:cxn modelId="{4AF90613-5BBD-447A-A787-E138BFEE6D7D}" type="presOf" srcId="{0346D6ED-9C60-47DC-BC38-CB96187C9E4A}" destId="{7B35842D-20D5-4C4A-887C-9282A9C0FF9B}" srcOrd="0" destOrd="0" presId="urn:microsoft.com/office/officeart/2008/layout/LinedList"/>
    <dgm:cxn modelId="{BC801920-D3E9-4AF5-B3C8-736AC7A8AB6C}" srcId="{0346D6ED-9C60-47DC-BC38-CB96187C9E4A}" destId="{EB163635-C309-4215-B331-ED35E348093D}" srcOrd="6" destOrd="0" parTransId="{54BDEB5E-5BF7-443E-8170-8DDFCCF36402}" sibTransId="{126EFFB8-9A42-42B7-A760-3565C3C533AB}"/>
    <dgm:cxn modelId="{5F5B8638-3C77-4A99-B890-47D139FEB13E}" srcId="{0346D6ED-9C60-47DC-BC38-CB96187C9E4A}" destId="{ACDD6F4A-DA14-4B9A-AD88-7C00CEADE7F2}" srcOrd="3" destOrd="0" parTransId="{3EC3C7EB-2AB8-4A4B-8301-AFB61DBBAB15}" sibTransId="{2989448D-BE98-4025-B975-5E09152DA01E}"/>
    <dgm:cxn modelId="{E385423A-4111-45DC-889D-FA064F2BB4E6}" type="presOf" srcId="{EB163635-C309-4215-B331-ED35E348093D}" destId="{32EA185B-B394-4C86-B878-73B323039F05}" srcOrd="0" destOrd="0" presId="urn:microsoft.com/office/officeart/2008/layout/LinedList"/>
    <dgm:cxn modelId="{339EAF60-C5F8-4921-BABC-109707E2520D}" srcId="{0346D6ED-9C60-47DC-BC38-CB96187C9E4A}" destId="{8D33513E-92E6-46CC-9CCA-0BA467396AA7}" srcOrd="4" destOrd="0" parTransId="{BD5F51F8-63FD-4948-A728-59CFEEA8125F}" sibTransId="{C08F5D36-689C-4743-B484-C9E60C18108A}"/>
    <dgm:cxn modelId="{EE77136C-410B-4BE7-A59C-8B83762F73D9}" srcId="{0346D6ED-9C60-47DC-BC38-CB96187C9E4A}" destId="{3D57A477-D851-4286-B5EA-2303B04392B7}" srcOrd="2" destOrd="0" parTransId="{BA8B1D73-6B17-4DEB-8260-C25CBE98A6D9}" sibTransId="{7978EA1D-C938-4FD0-AE50-5754C92DD223}"/>
    <dgm:cxn modelId="{38CFD74F-4DD4-4DFB-A2C9-4BC509436D48}" srcId="{0346D6ED-9C60-47DC-BC38-CB96187C9E4A}" destId="{E18E00F6-5216-4C6C-9B71-D53CDF9FD30E}" srcOrd="0" destOrd="0" parTransId="{123BBE42-F3AE-485B-A77F-2B19B6BA691B}" sibTransId="{1884BE43-D10A-46AC-A8A5-2236B45A1A4F}"/>
    <dgm:cxn modelId="{42026176-B949-48E3-A9FD-F372B541966D}" type="presOf" srcId="{3D357270-DE0F-4BCA-AD68-78B5B895ABE5}" destId="{A974CE48-C9CE-4F24-A34E-0D8205E3C76B}" srcOrd="0" destOrd="0" presId="urn:microsoft.com/office/officeart/2008/layout/LinedList"/>
    <dgm:cxn modelId="{EA705E86-BB5C-4398-AA5A-F07A34FB4A43}" type="presOf" srcId="{8D33513E-92E6-46CC-9CCA-0BA467396AA7}" destId="{0106F803-E059-46C7-B9D6-8132ECD135BB}" srcOrd="0" destOrd="0" presId="urn:microsoft.com/office/officeart/2008/layout/LinedList"/>
    <dgm:cxn modelId="{DEE1DA87-E727-4D19-BE98-255F7B5E6FB3}" type="presOf" srcId="{E18E00F6-5216-4C6C-9B71-D53CDF9FD30E}" destId="{F017D141-7CA3-479F-982C-B7ED8ED2CAF2}" srcOrd="0" destOrd="0" presId="urn:microsoft.com/office/officeart/2008/layout/LinedList"/>
    <dgm:cxn modelId="{E1EB0589-6D1F-4DEA-85D4-86B518F5E514}" type="presOf" srcId="{ACDD6F4A-DA14-4B9A-AD88-7C00CEADE7F2}" destId="{916C4419-B2C4-4C3C-B028-A2030B8E6564}" srcOrd="0" destOrd="0" presId="urn:microsoft.com/office/officeart/2008/layout/LinedList"/>
    <dgm:cxn modelId="{E033C39A-4911-4AB3-A308-EFC21209362F}" type="presOf" srcId="{3D57A477-D851-4286-B5EA-2303B04392B7}" destId="{0C4A7561-70BE-4967-B065-10FA91FB0606}" srcOrd="0" destOrd="0" presId="urn:microsoft.com/office/officeart/2008/layout/LinedList"/>
    <dgm:cxn modelId="{3B7BE3A0-A190-4125-BDF1-6E019FFE9896}" srcId="{0346D6ED-9C60-47DC-BC38-CB96187C9E4A}" destId="{61B57DDF-2E5D-4CBE-A3A6-8383A21BB79A}" srcOrd="7" destOrd="0" parTransId="{F94F6B6F-8817-4416-9E4C-DD6E3905A6CC}" sibTransId="{CC329628-96CB-4061-A999-58BB20377237}"/>
    <dgm:cxn modelId="{8A719ACD-CAA0-430E-8171-3437E4260230}" type="presOf" srcId="{470FA177-2854-434A-9C3C-477420844213}" destId="{8BF8BA4E-E0D9-4BC1-89F7-D62CECE03720}" srcOrd="0" destOrd="0" presId="urn:microsoft.com/office/officeart/2008/layout/LinedList"/>
    <dgm:cxn modelId="{90DECED7-3FF4-46CE-973C-B539DF5736CD}" srcId="{0346D6ED-9C60-47DC-BC38-CB96187C9E4A}" destId="{3D357270-DE0F-4BCA-AD68-78B5B895ABE5}" srcOrd="5" destOrd="0" parTransId="{E563248A-745B-4DFE-BEB3-85DA26D8DD87}" sibTransId="{E0F010C4-5F81-43AA-B86A-5F2B4091C46D}"/>
    <dgm:cxn modelId="{098DC0EE-AD28-4042-9A51-A7516868FC35}" srcId="{0346D6ED-9C60-47DC-BC38-CB96187C9E4A}" destId="{470FA177-2854-434A-9C3C-477420844213}" srcOrd="1" destOrd="0" parTransId="{45275726-2703-4FEE-9992-86657E8FA7FE}" sibTransId="{209E478A-D749-4CDB-A30A-F3C688C3488F}"/>
    <dgm:cxn modelId="{CDB59EF9-7473-4E4F-B7D2-809E05FC127A}" type="presParOf" srcId="{7B35842D-20D5-4C4A-887C-9282A9C0FF9B}" destId="{53727E9A-E721-4B67-A7A7-BE25E61A3778}" srcOrd="0" destOrd="0" presId="urn:microsoft.com/office/officeart/2008/layout/LinedList"/>
    <dgm:cxn modelId="{F2277D42-75FB-478C-A3EC-AAF5A6E5D3BC}" type="presParOf" srcId="{7B35842D-20D5-4C4A-887C-9282A9C0FF9B}" destId="{FA60FDF6-23E9-4248-B5C6-68D3E03D443B}" srcOrd="1" destOrd="0" presId="urn:microsoft.com/office/officeart/2008/layout/LinedList"/>
    <dgm:cxn modelId="{ABFF66A3-989A-471B-8E77-634BCEB175B9}" type="presParOf" srcId="{FA60FDF6-23E9-4248-B5C6-68D3E03D443B}" destId="{F017D141-7CA3-479F-982C-B7ED8ED2CAF2}" srcOrd="0" destOrd="0" presId="urn:microsoft.com/office/officeart/2008/layout/LinedList"/>
    <dgm:cxn modelId="{3E67062A-DB3B-4766-9A51-EAD345221C3B}" type="presParOf" srcId="{FA60FDF6-23E9-4248-B5C6-68D3E03D443B}" destId="{FCC61574-2957-487C-9802-2756A48738F0}" srcOrd="1" destOrd="0" presId="urn:microsoft.com/office/officeart/2008/layout/LinedList"/>
    <dgm:cxn modelId="{A6CB7D6B-0B32-4DE5-972C-45B378794886}" type="presParOf" srcId="{7B35842D-20D5-4C4A-887C-9282A9C0FF9B}" destId="{C7F1F7C2-FF53-40B7-BB6A-74FB2909F799}" srcOrd="2" destOrd="0" presId="urn:microsoft.com/office/officeart/2008/layout/LinedList"/>
    <dgm:cxn modelId="{02CEFF8D-232D-4614-BB90-18806BB6FA22}" type="presParOf" srcId="{7B35842D-20D5-4C4A-887C-9282A9C0FF9B}" destId="{1FD5894F-B130-46FB-84E9-DE6CED917EDE}" srcOrd="3" destOrd="0" presId="urn:microsoft.com/office/officeart/2008/layout/LinedList"/>
    <dgm:cxn modelId="{6637F8AD-A8A8-429C-8CD6-8A620681D9E4}" type="presParOf" srcId="{1FD5894F-B130-46FB-84E9-DE6CED917EDE}" destId="{8BF8BA4E-E0D9-4BC1-89F7-D62CECE03720}" srcOrd="0" destOrd="0" presId="urn:microsoft.com/office/officeart/2008/layout/LinedList"/>
    <dgm:cxn modelId="{26D5563C-4D9A-430E-AAE8-C96289CBCE02}" type="presParOf" srcId="{1FD5894F-B130-46FB-84E9-DE6CED917EDE}" destId="{AC19F418-3820-420F-B13D-BC533681D6C0}" srcOrd="1" destOrd="0" presId="urn:microsoft.com/office/officeart/2008/layout/LinedList"/>
    <dgm:cxn modelId="{AE7B8E2A-EFAB-4E40-9616-AE3AF8F700A3}" type="presParOf" srcId="{7B35842D-20D5-4C4A-887C-9282A9C0FF9B}" destId="{0BF9F663-C9DC-4712-A63F-C68759567112}" srcOrd="4" destOrd="0" presId="urn:microsoft.com/office/officeart/2008/layout/LinedList"/>
    <dgm:cxn modelId="{BBDC8E7A-00BE-434A-8156-D4E15292DD3A}" type="presParOf" srcId="{7B35842D-20D5-4C4A-887C-9282A9C0FF9B}" destId="{2E92A35A-56A5-4D94-847D-193092C2FBCE}" srcOrd="5" destOrd="0" presId="urn:microsoft.com/office/officeart/2008/layout/LinedList"/>
    <dgm:cxn modelId="{43D0D476-63B0-4E4B-961B-3B8E30DB5DBA}" type="presParOf" srcId="{2E92A35A-56A5-4D94-847D-193092C2FBCE}" destId="{0C4A7561-70BE-4967-B065-10FA91FB0606}" srcOrd="0" destOrd="0" presId="urn:microsoft.com/office/officeart/2008/layout/LinedList"/>
    <dgm:cxn modelId="{103EB3A6-4496-4110-8E16-CEBE7C3963A9}" type="presParOf" srcId="{2E92A35A-56A5-4D94-847D-193092C2FBCE}" destId="{4D7DE19C-85B2-45F2-9C63-EB4EBF4948C3}" srcOrd="1" destOrd="0" presId="urn:microsoft.com/office/officeart/2008/layout/LinedList"/>
    <dgm:cxn modelId="{9C0D7750-D65B-4DCB-8DB5-F069E07831D5}" type="presParOf" srcId="{7B35842D-20D5-4C4A-887C-9282A9C0FF9B}" destId="{A8C91207-4651-4FD1-B182-07358E524809}" srcOrd="6" destOrd="0" presId="urn:microsoft.com/office/officeart/2008/layout/LinedList"/>
    <dgm:cxn modelId="{E90068E3-CDD6-4AFC-B2F8-F24583CDC3D1}" type="presParOf" srcId="{7B35842D-20D5-4C4A-887C-9282A9C0FF9B}" destId="{677EC403-BFCA-4C83-BE24-0E3A8C9042F6}" srcOrd="7" destOrd="0" presId="urn:microsoft.com/office/officeart/2008/layout/LinedList"/>
    <dgm:cxn modelId="{B0856D7B-049F-4BC9-AFB5-EEFBB96DDEA6}" type="presParOf" srcId="{677EC403-BFCA-4C83-BE24-0E3A8C9042F6}" destId="{916C4419-B2C4-4C3C-B028-A2030B8E6564}" srcOrd="0" destOrd="0" presId="urn:microsoft.com/office/officeart/2008/layout/LinedList"/>
    <dgm:cxn modelId="{A85E7D2D-4573-4C15-A5E4-3C90660C8348}" type="presParOf" srcId="{677EC403-BFCA-4C83-BE24-0E3A8C9042F6}" destId="{7762DC4A-A256-4946-A9C6-FB8B9609CCF7}" srcOrd="1" destOrd="0" presId="urn:microsoft.com/office/officeart/2008/layout/LinedList"/>
    <dgm:cxn modelId="{7654AE3F-2ED4-41CE-94D7-1CC870A78893}" type="presParOf" srcId="{7B35842D-20D5-4C4A-887C-9282A9C0FF9B}" destId="{857985F1-61DA-48F2-ACC4-F92E905471A1}" srcOrd="8" destOrd="0" presId="urn:microsoft.com/office/officeart/2008/layout/LinedList"/>
    <dgm:cxn modelId="{4C69A405-2A5B-4A42-B654-6A494B3E62F7}" type="presParOf" srcId="{7B35842D-20D5-4C4A-887C-9282A9C0FF9B}" destId="{D3AF2913-DC2F-4284-8FC0-27389556305F}" srcOrd="9" destOrd="0" presId="urn:microsoft.com/office/officeart/2008/layout/LinedList"/>
    <dgm:cxn modelId="{639D2C14-62D0-4487-8579-8FF6397B436B}" type="presParOf" srcId="{D3AF2913-DC2F-4284-8FC0-27389556305F}" destId="{0106F803-E059-46C7-B9D6-8132ECD135BB}" srcOrd="0" destOrd="0" presId="urn:microsoft.com/office/officeart/2008/layout/LinedList"/>
    <dgm:cxn modelId="{751D7C1C-9A89-4F9E-A910-9040F8E50BD7}" type="presParOf" srcId="{D3AF2913-DC2F-4284-8FC0-27389556305F}" destId="{D9A5D72C-27C1-4D76-ACC9-3EF97C35CB61}" srcOrd="1" destOrd="0" presId="urn:microsoft.com/office/officeart/2008/layout/LinedList"/>
    <dgm:cxn modelId="{281BECDB-A439-4392-9213-1E8A92FECBEA}" type="presParOf" srcId="{7B35842D-20D5-4C4A-887C-9282A9C0FF9B}" destId="{FB8F42DE-9B25-4201-91B5-4A32DD4B68B8}" srcOrd="10" destOrd="0" presId="urn:microsoft.com/office/officeart/2008/layout/LinedList"/>
    <dgm:cxn modelId="{81003289-86ED-468C-BF87-19B25323E4D5}" type="presParOf" srcId="{7B35842D-20D5-4C4A-887C-9282A9C0FF9B}" destId="{0F63F0AE-271C-4F93-AC5C-B1180AFBB916}" srcOrd="11" destOrd="0" presId="urn:microsoft.com/office/officeart/2008/layout/LinedList"/>
    <dgm:cxn modelId="{3C5257E6-A3C0-45B3-B2BF-8872B744BA04}" type="presParOf" srcId="{0F63F0AE-271C-4F93-AC5C-B1180AFBB916}" destId="{A974CE48-C9CE-4F24-A34E-0D8205E3C76B}" srcOrd="0" destOrd="0" presId="urn:microsoft.com/office/officeart/2008/layout/LinedList"/>
    <dgm:cxn modelId="{45537C14-7C43-4928-82E8-8023D555728F}" type="presParOf" srcId="{0F63F0AE-271C-4F93-AC5C-B1180AFBB916}" destId="{E869AAE6-0245-4C8E-B63E-EEF4DB007D7A}" srcOrd="1" destOrd="0" presId="urn:microsoft.com/office/officeart/2008/layout/LinedList"/>
    <dgm:cxn modelId="{F76B99E4-BE43-495B-9D19-939F23003CA2}" type="presParOf" srcId="{7B35842D-20D5-4C4A-887C-9282A9C0FF9B}" destId="{F8AF7F00-8AFC-4544-90E0-369D0D05613D}" srcOrd="12" destOrd="0" presId="urn:microsoft.com/office/officeart/2008/layout/LinedList"/>
    <dgm:cxn modelId="{FE321CDC-7AB2-46A0-AE67-4BEA760118BF}" type="presParOf" srcId="{7B35842D-20D5-4C4A-887C-9282A9C0FF9B}" destId="{DE326EDB-B297-41DB-9194-48AAD99345FC}" srcOrd="13" destOrd="0" presId="urn:microsoft.com/office/officeart/2008/layout/LinedList"/>
    <dgm:cxn modelId="{2AC90FDF-6908-416C-8DD4-64F542510F55}" type="presParOf" srcId="{DE326EDB-B297-41DB-9194-48AAD99345FC}" destId="{32EA185B-B394-4C86-B878-73B323039F05}" srcOrd="0" destOrd="0" presId="urn:microsoft.com/office/officeart/2008/layout/LinedList"/>
    <dgm:cxn modelId="{8D063C28-296A-4E43-B3DA-D4F802C02C24}" type="presParOf" srcId="{DE326EDB-B297-41DB-9194-48AAD99345FC}" destId="{08558C4C-D2D1-4B02-A750-7251F3A69CAA}" srcOrd="1" destOrd="0" presId="urn:microsoft.com/office/officeart/2008/layout/LinedList"/>
    <dgm:cxn modelId="{CF7E210F-CFA2-4B17-9AD4-59818B620D54}" type="presParOf" srcId="{7B35842D-20D5-4C4A-887C-9282A9C0FF9B}" destId="{D6783ED3-3A9C-49EC-8DC7-F271A3D01DDF}" srcOrd="14" destOrd="0" presId="urn:microsoft.com/office/officeart/2008/layout/LinedList"/>
    <dgm:cxn modelId="{7834C98E-31F3-4256-818C-7327995FF1C1}" type="presParOf" srcId="{7B35842D-20D5-4C4A-887C-9282A9C0FF9B}" destId="{18E8360F-E742-4756-8336-FA50B6EA8C20}" srcOrd="15" destOrd="0" presId="urn:microsoft.com/office/officeart/2008/layout/LinedList"/>
    <dgm:cxn modelId="{3E65FC4C-75B6-4198-AF27-F0B614B4717D}" type="presParOf" srcId="{18E8360F-E742-4756-8336-FA50B6EA8C20}" destId="{D5047D4C-D707-4B7C-93BF-38A79D644527}" srcOrd="0" destOrd="0" presId="urn:microsoft.com/office/officeart/2008/layout/LinedList"/>
    <dgm:cxn modelId="{35E2021E-0DA3-4F26-ABD3-52CA5E3C5C45}" type="presParOf" srcId="{18E8360F-E742-4756-8336-FA50B6EA8C20}" destId="{45B7B92F-7EEF-4936-8B26-A4F9955489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9B8CBA-059E-44EE-BC2F-7D97BC27BC3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F998633-BE9F-4436-98B0-0FA6C629BFD0}">
      <dgm:prSet/>
      <dgm:spPr/>
      <dgm:t>
        <a:bodyPr/>
        <a:lstStyle/>
        <a:p>
          <a:r>
            <a:rPr lang="en-US"/>
            <a:t>40 Men Born In Kentucky Served As Senators of Other States</a:t>
          </a:r>
        </a:p>
      </dgm:t>
    </dgm:pt>
    <dgm:pt modelId="{C067D01C-4608-46C4-ABF0-D04DB35DF10C}" type="parTrans" cxnId="{6B1EB3A6-2A1B-45C8-8D8A-2CFEE3C40636}">
      <dgm:prSet/>
      <dgm:spPr/>
      <dgm:t>
        <a:bodyPr/>
        <a:lstStyle/>
        <a:p>
          <a:endParaRPr lang="en-US"/>
        </a:p>
      </dgm:t>
    </dgm:pt>
    <dgm:pt modelId="{D5CB8E66-A97C-4706-8E87-B7E44C306A31}" type="sibTrans" cxnId="{6B1EB3A6-2A1B-45C8-8D8A-2CFEE3C40636}">
      <dgm:prSet/>
      <dgm:spPr/>
      <dgm:t>
        <a:bodyPr/>
        <a:lstStyle/>
        <a:p>
          <a:endParaRPr lang="en-US"/>
        </a:p>
      </dgm:t>
    </dgm:pt>
    <dgm:pt modelId="{6C5561F6-2591-4FDE-966F-3ABDE0D3C10D}">
      <dgm:prSet/>
      <dgm:spPr/>
      <dgm:t>
        <a:bodyPr/>
        <a:lstStyle/>
        <a:p>
          <a:r>
            <a:rPr lang="en-US"/>
            <a:t>10 Served as US Senator from the State of Illinois</a:t>
          </a:r>
        </a:p>
      </dgm:t>
    </dgm:pt>
    <dgm:pt modelId="{00DAC05B-842E-4654-945B-F2C7F1E8006F}" type="parTrans" cxnId="{166A4200-1B6F-42B9-9C63-F47AACDC8D52}">
      <dgm:prSet/>
      <dgm:spPr/>
      <dgm:t>
        <a:bodyPr/>
        <a:lstStyle/>
        <a:p>
          <a:endParaRPr lang="en-US"/>
        </a:p>
      </dgm:t>
    </dgm:pt>
    <dgm:pt modelId="{FA5EC29F-227D-401C-A7EE-D546F682B8E5}" type="sibTrans" cxnId="{166A4200-1B6F-42B9-9C63-F47AACDC8D52}">
      <dgm:prSet/>
      <dgm:spPr/>
      <dgm:t>
        <a:bodyPr/>
        <a:lstStyle/>
        <a:p>
          <a:endParaRPr lang="en-US"/>
        </a:p>
      </dgm:t>
    </dgm:pt>
    <dgm:pt modelId="{EDE53279-346D-4389-B2FD-DD1F1401C547}">
      <dgm:prSet/>
      <dgm:spPr/>
      <dgm:t>
        <a:bodyPr/>
        <a:lstStyle/>
        <a:p>
          <a:r>
            <a:rPr lang="en-US"/>
            <a:t>7 Served as US Senator from Missouri</a:t>
          </a:r>
        </a:p>
      </dgm:t>
    </dgm:pt>
    <dgm:pt modelId="{FBE17C41-75C7-4136-A124-0A84A1E19187}" type="parTrans" cxnId="{791A9498-0C4B-420A-8915-64CA8A23BBE2}">
      <dgm:prSet/>
      <dgm:spPr/>
      <dgm:t>
        <a:bodyPr/>
        <a:lstStyle/>
        <a:p>
          <a:endParaRPr lang="en-US"/>
        </a:p>
      </dgm:t>
    </dgm:pt>
    <dgm:pt modelId="{D3A9F691-774D-436C-ABAB-EFB8C98E35D2}" type="sibTrans" cxnId="{791A9498-0C4B-420A-8915-64CA8A23BBE2}">
      <dgm:prSet/>
      <dgm:spPr/>
      <dgm:t>
        <a:bodyPr/>
        <a:lstStyle/>
        <a:p>
          <a:endParaRPr lang="en-US"/>
        </a:p>
      </dgm:t>
    </dgm:pt>
    <dgm:pt modelId="{3FD3DCC7-ABF7-403A-BE5C-E969D247BECA}" type="pres">
      <dgm:prSet presAssocID="{519B8CBA-059E-44EE-BC2F-7D97BC27BC30}" presName="linear" presStyleCnt="0">
        <dgm:presLayoutVars>
          <dgm:animLvl val="lvl"/>
          <dgm:resizeHandles val="exact"/>
        </dgm:presLayoutVars>
      </dgm:prSet>
      <dgm:spPr/>
    </dgm:pt>
    <dgm:pt modelId="{F7F79D09-7E7B-4E51-BD95-9BBEC223FCD9}" type="pres">
      <dgm:prSet presAssocID="{4F998633-BE9F-4436-98B0-0FA6C629BFD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DF88003-FA6B-421D-9DA3-EBFAB3FA4F26}" type="pres">
      <dgm:prSet presAssocID="{D5CB8E66-A97C-4706-8E87-B7E44C306A31}" presName="spacer" presStyleCnt="0"/>
      <dgm:spPr/>
    </dgm:pt>
    <dgm:pt modelId="{4C96DFAF-9C23-4B7C-94F6-0F7FD06F1727}" type="pres">
      <dgm:prSet presAssocID="{6C5561F6-2591-4FDE-966F-3ABDE0D3C10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823770C-E3B9-4F07-A194-EF5661BBCF80}" type="pres">
      <dgm:prSet presAssocID="{FA5EC29F-227D-401C-A7EE-D546F682B8E5}" presName="spacer" presStyleCnt="0"/>
      <dgm:spPr/>
    </dgm:pt>
    <dgm:pt modelId="{8204D9CD-B91A-4557-9FE5-1263481A283F}" type="pres">
      <dgm:prSet presAssocID="{EDE53279-346D-4389-B2FD-DD1F1401C54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66A4200-1B6F-42B9-9C63-F47AACDC8D52}" srcId="{519B8CBA-059E-44EE-BC2F-7D97BC27BC30}" destId="{6C5561F6-2591-4FDE-966F-3ABDE0D3C10D}" srcOrd="1" destOrd="0" parTransId="{00DAC05B-842E-4654-945B-F2C7F1E8006F}" sibTransId="{FA5EC29F-227D-401C-A7EE-D546F682B8E5}"/>
    <dgm:cxn modelId="{D9DB0D14-4764-40C7-A1B8-2E9589D13AA6}" type="presOf" srcId="{6C5561F6-2591-4FDE-966F-3ABDE0D3C10D}" destId="{4C96DFAF-9C23-4B7C-94F6-0F7FD06F1727}" srcOrd="0" destOrd="0" presId="urn:microsoft.com/office/officeart/2005/8/layout/vList2"/>
    <dgm:cxn modelId="{D7E0654B-A890-4601-AC37-6BF98ECA3EE1}" type="presOf" srcId="{4F998633-BE9F-4436-98B0-0FA6C629BFD0}" destId="{F7F79D09-7E7B-4E51-BD95-9BBEC223FCD9}" srcOrd="0" destOrd="0" presId="urn:microsoft.com/office/officeart/2005/8/layout/vList2"/>
    <dgm:cxn modelId="{791A9498-0C4B-420A-8915-64CA8A23BBE2}" srcId="{519B8CBA-059E-44EE-BC2F-7D97BC27BC30}" destId="{EDE53279-346D-4389-B2FD-DD1F1401C547}" srcOrd="2" destOrd="0" parTransId="{FBE17C41-75C7-4136-A124-0A84A1E19187}" sibTransId="{D3A9F691-774D-436C-ABAB-EFB8C98E35D2}"/>
    <dgm:cxn modelId="{6B1EB3A6-2A1B-45C8-8D8A-2CFEE3C40636}" srcId="{519B8CBA-059E-44EE-BC2F-7D97BC27BC30}" destId="{4F998633-BE9F-4436-98B0-0FA6C629BFD0}" srcOrd="0" destOrd="0" parTransId="{C067D01C-4608-46C4-ABF0-D04DB35DF10C}" sibTransId="{D5CB8E66-A97C-4706-8E87-B7E44C306A31}"/>
    <dgm:cxn modelId="{67DBFBB2-90AF-4C78-9948-09FC347DCB24}" type="presOf" srcId="{EDE53279-346D-4389-B2FD-DD1F1401C547}" destId="{8204D9CD-B91A-4557-9FE5-1263481A283F}" srcOrd="0" destOrd="0" presId="urn:microsoft.com/office/officeart/2005/8/layout/vList2"/>
    <dgm:cxn modelId="{9493D0C8-E77F-4CE7-81E4-09811579AC03}" type="presOf" srcId="{519B8CBA-059E-44EE-BC2F-7D97BC27BC30}" destId="{3FD3DCC7-ABF7-403A-BE5C-E969D247BECA}" srcOrd="0" destOrd="0" presId="urn:microsoft.com/office/officeart/2005/8/layout/vList2"/>
    <dgm:cxn modelId="{AD9D101B-D8A1-4300-9247-A5C77AFFD8E0}" type="presParOf" srcId="{3FD3DCC7-ABF7-403A-BE5C-E969D247BECA}" destId="{F7F79D09-7E7B-4E51-BD95-9BBEC223FCD9}" srcOrd="0" destOrd="0" presId="urn:microsoft.com/office/officeart/2005/8/layout/vList2"/>
    <dgm:cxn modelId="{E9F5AB20-F266-4FBA-B732-E52D28201CC5}" type="presParOf" srcId="{3FD3DCC7-ABF7-403A-BE5C-E969D247BECA}" destId="{DDF88003-FA6B-421D-9DA3-EBFAB3FA4F26}" srcOrd="1" destOrd="0" presId="urn:microsoft.com/office/officeart/2005/8/layout/vList2"/>
    <dgm:cxn modelId="{3DDF28BE-8788-41D0-9D22-2CF5A3DDBCC1}" type="presParOf" srcId="{3FD3DCC7-ABF7-403A-BE5C-E969D247BECA}" destId="{4C96DFAF-9C23-4B7C-94F6-0F7FD06F1727}" srcOrd="2" destOrd="0" presId="urn:microsoft.com/office/officeart/2005/8/layout/vList2"/>
    <dgm:cxn modelId="{CDD3A8BF-A098-4E8C-B7D2-605E724BC820}" type="presParOf" srcId="{3FD3DCC7-ABF7-403A-BE5C-E969D247BECA}" destId="{7823770C-E3B9-4F07-A194-EF5661BBCF80}" srcOrd="3" destOrd="0" presId="urn:microsoft.com/office/officeart/2005/8/layout/vList2"/>
    <dgm:cxn modelId="{AA7C7A24-1DA5-4A33-BCA4-36D24B32A33E}" type="presParOf" srcId="{3FD3DCC7-ABF7-403A-BE5C-E969D247BECA}" destId="{8204D9CD-B91A-4557-9FE5-1263481A283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27E9A-E721-4B67-A7A7-BE25E61A3778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7D141-7CA3-479F-982C-B7ED8ED2CAF2}">
      <dsp:nvSpPr>
        <dsp:cNvPr id="0" name=""/>
        <dsp:cNvSpPr/>
      </dsp:nvSpPr>
      <dsp:spPr>
        <a:xfrm>
          <a:off x="0" y="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Counties Home to the Most US Senators Since 1792-</a:t>
          </a:r>
          <a:r>
            <a:rPr lang="en-US" sz="2300" kern="1200"/>
            <a:t>----</a:t>
          </a:r>
        </a:p>
      </dsp:txBody>
      <dsp:txXfrm>
        <a:off x="0" y="0"/>
        <a:ext cx="10515600" cy="543917"/>
      </dsp:txXfrm>
    </dsp:sp>
    <dsp:sp modelId="{C7F1F7C2-FF53-40B7-BB6A-74FB2909F799}">
      <dsp:nvSpPr>
        <dsp:cNvPr id="0" name=""/>
        <dsp:cNvSpPr/>
      </dsp:nvSpPr>
      <dsp:spPr>
        <a:xfrm>
          <a:off x="0" y="543917"/>
          <a:ext cx="10515600" cy="0"/>
        </a:xfrm>
        <a:prstGeom prst="line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accent5">
              <a:hueOff val="-965506"/>
              <a:satOff val="-2488"/>
              <a:lumOff val="-1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8BA4E-E0D9-4BC1-89F7-D62CECE03720}">
      <dsp:nvSpPr>
        <dsp:cNvPr id="0" name=""/>
        <dsp:cNvSpPr/>
      </dsp:nvSpPr>
      <dsp:spPr>
        <a:xfrm>
          <a:off x="0" y="543917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Fayette 7     (Lexington)</a:t>
          </a:r>
        </a:p>
      </dsp:txBody>
      <dsp:txXfrm>
        <a:off x="0" y="543917"/>
        <a:ext cx="10515600" cy="543917"/>
      </dsp:txXfrm>
    </dsp:sp>
    <dsp:sp modelId="{0BF9F663-C9DC-4712-A63F-C68759567112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accent5">
              <a:hueOff val="-1931012"/>
              <a:satOff val="-4977"/>
              <a:lumOff val="-33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A7561-70BE-4967-B065-10FA91FB0606}">
      <dsp:nvSpPr>
        <dsp:cNvPr id="0" name=""/>
        <dsp:cNvSpPr/>
      </dsp:nvSpPr>
      <dsp:spPr>
        <a:xfrm>
          <a:off x="0" y="1087834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Franklin 6    (Frankfort)</a:t>
          </a:r>
        </a:p>
      </dsp:txBody>
      <dsp:txXfrm>
        <a:off x="0" y="1087834"/>
        <a:ext cx="10515600" cy="543917"/>
      </dsp:txXfrm>
    </dsp:sp>
    <dsp:sp modelId="{A8C91207-4651-4FD1-B182-07358E524809}">
      <dsp:nvSpPr>
        <dsp:cNvPr id="0" name=""/>
        <dsp:cNvSpPr/>
      </dsp:nvSpPr>
      <dsp:spPr>
        <a:xfrm>
          <a:off x="0" y="1631751"/>
          <a:ext cx="10515600" cy="0"/>
        </a:xfrm>
        <a:prstGeom prst="line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accent5">
              <a:hueOff val="-2896518"/>
              <a:satOff val="-7465"/>
              <a:lumOff val="-50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6C4419-B2C4-4C3C-B028-A2030B8E6564}">
      <dsp:nvSpPr>
        <dsp:cNvPr id="0" name=""/>
        <dsp:cNvSpPr/>
      </dsp:nvSpPr>
      <dsp:spPr>
        <a:xfrm>
          <a:off x="0" y="1631751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Jefferson 6  (Louisville)</a:t>
          </a:r>
        </a:p>
      </dsp:txBody>
      <dsp:txXfrm>
        <a:off x="0" y="1631751"/>
        <a:ext cx="10515600" cy="543917"/>
      </dsp:txXfrm>
    </dsp:sp>
    <dsp:sp modelId="{857985F1-61DA-48F2-ACC4-F92E905471A1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accent5">
              <a:hueOff val="-3862025"/>
              <a:satOff val="-9954"/>
              <a:lumOff val="-67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6F803-E059-46C7-B9D6-8132ECD135BB}">
      <dsp:nvSpPr>
        <dsp:cNvPr id="0" name=""/>
        <dsp:cNvSpPr/>
      </dsp:nvSpPr>
      <dsp:spPr>
        <a:xfrm>
          <a:off x="0" y="2175669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Kenton 5   (Covington)</a:t>
          </a:r>
        </a:p>
      </dsp:txBody>
      <dsp:txXfrm>
        <a:off x="0" y="2175669"/>
        <a:ext cx="10515600" cy="543917"/>
      </dsp:txXfrm>
    </dsp:sp>
    <dsp:sp modelId="{FB8F42DE-9B25-4201-91B5-4A32DD4B68B8}">
      <dsp:nvSpPr>
        <dsp:cNvPr id="0" name=""/>
        <dsp:cNvSpPr/>
      </dsp:nvSpPr>
      <dsp:spPr>
        <a:xfrm>
          <a:off x="0" y="2719586"/>
          <a:ext cx="10515600" cy="0"/>
        </a:xfrm>
        <a:prstGeom prst="line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accent5">
              <a:hueOff val="-4827531"/>
              <a:satOff val="-12442"/>
              <a:lumOff val="-84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74CE48-C9CE-4F24-A34E-0D8205E3C76B}">
      <dsp:nvSpPr>
        <dsp:cNvPr id="0" name=""/>
        <dsp:cNvSpPr/>
      </dsp:nvSpPr>
      <dsp:spPr>
        <a:xfrm>
          <a:off x="0" y="2719586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Woodford 4 (Versailles)</a:t>
          </a:r>
        </a:p>
      </dsp:txBody>
      <dsp:txXfrm>
        <a:off x="0" y="2719586"/>
        <a:ext cx="10515600" cy="543917"/>
      </dsp:txXfrm>
    </dsp:sp>
    <dsp:sp modelId="{F8AF7F00-8AFC-4544-90E0-369D0D05613D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accent5">
              <a:hueOff val="-5793037"/>
              <a:satOff val="-14931"/>
              <a:lumOff val="-100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A185B-B394-4C86-B878-73B323039F05}">
      <dsp:nvSpPr>
        <dsp:cNvPr id="0" name=""/>
        <dsp:cNvSpPr/>
      </dsp:nvSpPr>
      <dsp:spPr>
        <a:xfrm>
          <a:off x="0" y="3263503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Bourbon 4 (Paris)</a:t>
          </a:r>
        </a:p>
      </dsp:txBody>
      <dsp:txXfrm>
        <a:off x="0" y="3263503"/>
        <a:ext cx="10515600" cy="543917"/>
      </dsp:txXfrm>
    </dsp:sp>
    <dsp:sp modelId="{D6783ED3-3A9C-49EC-8DC7-F271A3D01DDF}">
      <dsp:nvSpPr>
        <dsp:cNvPr id="0" name=""/>
        <dsp:cNvSpPr/>
      </dsp:nvSpPr>
      <dsp:spPr>
        <a:xfrm>
          <a:off x="0" y="3807420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47D4C-D707-4B7C-93BF-38A79D644527}">
      <dsp:nvSpPr>
        <dsp:cNvPr id="0" name=""/>
        <dsp:cNvSpPr/>
      </dsp:nvSpPr>
      <dsp:spPr>
        <a:xfrm>
          <a:off x="0" y="380742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Warren 4  (Bowling Green)</a:t>
          </a:r>
        </a:p>
      </dsp:txBody>
      <dsp:txXfrm>
        <a:off x="0" y="3807420"/>
        <a:ext cx="10515600" cy="5439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79D09-7E7B-4E51-BD95-9BBEC223FCD9}">
      <dsp:nvSpPr>
        <dsp:cNvPr id="0" name=""/>
        <dsp:cNvSpPr/>
      </dsp:nvSpPr>
      <dsp:spPr>
        <a:xfrm>
          <a:off x="0" y="625643"/>
          <a:ext cx="6263640" cy="1352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40 Men Born In Kentucky Served As Senators of Other States</a:t>
          </a:r>
        </a:p>
      </dsp:txBody>
      <dsp:txXfrm>
        <a:off x="66025" y="691668"/>
        <a:ext cx="6131590" cy="1220470"/>
      </dsp:txXfrm>
    </dsp:sp>
    <dsp:sp modelId="{4C96DFAF-9C23-4B7C-94F6-0F7FD06F1727}">
      <dsp:nvSpPr>
        <dsp:cNvPr id="0" name=""/>
        <dsp:cNvSpPr/>
      </dsp:nvSpPr>
      <dsp:spPr>
        <a:xfrm>
          <a:off x="0" y="2076083"/>
          <a:ext cx="6263640" cy="135252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10 Served as US Senator from the State of Illinois</a:t>
          </a:r>
        </a:p>
      </dsp:txBody>
      <dsp:txXfrm>
        <a:off x="66025" y="2142108"/>
        <a:ext cx="6131590" cy="1220470"/>
      </dsp:txXfrm>
    </dsp:sp>
    <dsp:sp modelId="{8204D9CD-B91A-4557-9FE5-1263481A283F}">
      <dsp:nvSpPr>
        <dsp:cNvPr id="0" name=""/>
        <dsp:cNvSpPr/>
      </dsp:nvSpPr>
      <dsp:spPr>
        <a:xfrm>
          <a:off x="0" y="3526523"/>
          <a:ext cx="6263640" cy="13525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7 Served as US Senator from Missouri</a:t>
          </a:r>
        </a:p>
      </dsp:txBody>
      <dsp:txXfrm>
        <a:off x="66025" y="3592548"/>
        <a:ext cx="6131590" cy="1220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DA4B3-625C-4CF1-908B-BC64989CD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FE2B76-482A-4F1E-9775-EA9AA4112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330AD-25BF-4B6C-8ED9-765328154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89CC-402A-49D6-88DF-A2537BF15B39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E8ED8-B5AE-4597-9361-FA621B68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4AD8F-D743-4951-BDDC-3621C893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4F03-3F23-4A18-A18A-46A524013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550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412F1-25D6-434A-81A6-AE254276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52976-BCDF-4EE5-ADC1-638C9FEB2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83E8F-0AD9-41BA-B113-0C6E5A99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89CC-402A-49D6-88DF-A2537BF15B39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A1FB3-A258-4E1F-8294-4E290663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B6F6A-C3E6-4C42-B041-3A4300EE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4F03-3F23-4A18-A18A-46A524013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58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E7BE3A-FB7B-4C1D-AECB-F38134A47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3C6D2-C159-4CEE-B103-755AA7F9B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9A38B-CE08-4F03-9D15-93D52F307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89CC-402A-49D6-88DF-A2537BF15B39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1F0DC-EAB1-4940-8E74-40EB574D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04973-3AD6-43DB-97DF-B9DB9563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4F03-3F23-4A18-A18A-46A524013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60CF-CFFE-4D9C-8E3B-58486C12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469DE-31ED-431C-BC2E-E5417F029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3EAEE-4193-4FF6-A7E7-C4EB1442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89CC-402A-49D6-88DF-A2537BF15B39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AB574-B656-48C8-BDA3-FDF711EC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D3ACA-D1D2-45B1-A784-4B0C0BCF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4F03-3F23-4A18-A18A-46A524013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15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D2512-38F7-4C09-8D34-71C806F7A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2D468-B0E3-4F62-BFCA-AFCA7177F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5AA3F-C679-4E10-A02C-B126C9ED0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89CC-402A-49D6-88DF-A2537BF15B39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97D87-ACDD-4905-B1AF-6760B7A60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903B8-E22B-4BE8-8029-AF3D2B17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4F03-3F23-4A18-A18A-46A524013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88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BE90-DD9C-4DF6-8107-456C59E6D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88D25-2898-4392-A849-9D6E28FA4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BBF31-0652-4168-AFEC-2E0B7B56D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C2F8E-13B3-4E1C-BA59-1982920A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89CC-402A-49D6-88DF-A2537BF15B39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3950C-91BD-451B-A9B5-8ADF349D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B712D-03E7-4B46-9057-F9669615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4F03-3F23-4A18-A18A-46A524013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31961-9BBC-411C-B814-EB7FB10C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70357-6E8A-4F6C-9B14-A91491DFE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86D3C-274E-4CCC-AE7B-5982DF967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517F3-71AE-4D34-BFC2-035BC77204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C4CD14-117E-49AD-9FAD-3653D92BF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7FA312-4180-4DD0-A65B-61068CBC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89CC-402A-49D6-88DF-A2537BF15B39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F3275-7335-44F5-ACBC-3D9F16FF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D7746-5F72-4840-93DC-BC064A48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4F03-3F23-4A18-A18A-46A524013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51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D845-5F73-4EF8-8EDB-2312B5DA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DCB7F-F577-4831-AF40-6B6226FA3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89CC-402A-49D6-88DF-A2537BF15B39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5D7C4-2316-4655-AFA8-EEDDD6274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E088A-70A3-4913-AEBD-278A258F1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4F03-3F23-4A18-A18A-46A524013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196ACE-B169-44B4-ABAF-D037FE6D1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89CC-402A-49D6-88DF-A2537BF15B39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78FA69-DEB3-4E05-A6D0-052B194A5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43B2B-5D0F-4F27-917E-038437B33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4F03-3F23-4A18-A18A-46A524013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80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31A56-04D0-4DA6-9319-238CCC86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15DB8-E6B5-44F3-B088-92FB64242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BF34E-0357-4946-8130-06D0CEA6D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8F905-DA22-4F16-BBC9-04DA818D1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89CC-402A-49D6-88DF-A2537BF15B39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A6DE5-8EA1-4E03-AE86-FC970478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9EC60-8BD6-493F-91F2-E30010D0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4F03-3F23-4A18-A18A-46A524013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5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BC8D3-69DA-424E-8F76-BD0DFFE1F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A7D14-A8D1-48DB-9D27-987473C8C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D3610-CC1A-4CAE-8811-09E2B5341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FE09D-844D-46B9-B909-2CB621FEE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89CC-402A-49D6-88DF-A2537BF15B39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CA2AC-73E3-4391-8C27-8CA7E94D3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E2FB7-0055-4F52-808B-13A843ED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4F03-3F23-4A18-A18A-46A524013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5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B80C7-8F9B-44D6-804D-76415FE6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CAF9F-1715-45A9-A34F-6E1873813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1B61A-66A9-4B28-99DA-B197A366B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B89CC-402A-49D6-88DF-A2537BF15B39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2720F-FD86-43B3-8A25-AD147C010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DCD13-B410-4F0D-9B0B-80A454455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F4F03-3F23-4A18-A18A-46A524013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6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plwhalen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1564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43DCEC2-D039-445B-B515-078F524ED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" r="1" b="7205"/>
          <a:stretch/>
        </p:blipFill>
        <p:spPr>
          <a:xfrm>
            <a:off x="348419" y="542470"/>
            <a:ext cx="5444370" cy="2886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AA5B69-830B-452C-BB44-5981CE194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1180" y="895369"/>
            <a:ext cx="4724530" cy="2975876"/>
          </a:xfrm>
        </p:spPr>
        <p:txBody>
          <a:bodyPr anchor="b">
            <a:normAutofit/>
          </a:bodyPr>
          <a:lstStyle/>
          <a:p>
            <a:pPr algn="l"/>
            <a:r>
              <a:rPr lang="en-US" sz="4200" dirty="0"/>
              <a:t>CAMPBELL COUNTY LIBRARY</a:t>
            </a:r>
            <a:br>
              <a:rPr lang="en-US" sz="4200" dirty="0"/>
            </a:br>
            <a:r>
              <a:rPr lang="en-US" sz="4200" dirty="0"/>
              <a:t>Thursday, August 17, 2023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C0BD2B-0F25-4EBD-85CB-9DBC344FB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1180" y="4025070"/>
            <a:ext cx="4724529" cy="1692066"/>
          </a:xfrm>
        </p:spPr>
        <p:txBody>
          <a:bodyPr anchor="t">
            <a:normAutofit/>
          </a:bodyPr>
          <a:lstStyle/>
          <a:p>
            <a:pPr algn="l"/>
            <a:r>
              <a:rPr lang="en-US" sz="2000" i="1" dirty="0"/>
              <a:t>Profiles of Kentucky’s US Senators, 1792-Present, </a:t>
            </a:r>
            <a:r>
              <a:rPr lang="en-US" sz="2000" dirty="0"/>
              <a:t>by Paul L. Whalen</a:t>
            </a:r>
          </a:p>
        </p:txBody>
      </p:sp>
    </p:spTree>
    <p:extLst>
      <p:ext uri="{BB962C8B-B14F-4D97-AF65-F5344CB8AC3E}">
        <p14:creationId xmlns:p14="http://schemas.microsoft.com/office/powerpoint/2010/main" val="719038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7C179-633D-4C40-B9AA-CFE3E668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707132"/>
            <a:ext cx="366712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J.C.W. Beckham-KY’s 1</a:t>
            </a:r>
            <a:r>
              <a:rPr lang="en-US" sz="3500" kern="1200" baseline="30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directly elected US Senator--1914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E59CF9-3466-4F28-85CE-C5AA1DB05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88" b="36690"/>
          <a:stretch/>
        </p:blipFill>
        <p:spPr>
          <a:xfrm>
            <a:off x="126206" y="1441121"/>
            <a:ext cx="4718321" cy="39757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9600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469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/>
              <a:t>Where are KY’s U.S. Senators from?</a:t>
            </a:r>
          </a:p>
        </p:txBody>
      </p:sp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25DE53F5-CD49-D756-DDBD-71E5900DD7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02861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8297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Rectangle 1249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F671A-C4BC-FB52-ED9E-F9582837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4" y="1013508"/>
            <a:ext cx="3624471" cy="33499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>
                <a:solidFill>
                  <a:schemeClr val="bg1"/>
                </a:solidFill>
              </a:rPr>
              <a:t>      </a:t>
            </a:r>
            <a:br>
              <a:rPr lang="en-US" sz="4600">
                <a:solidFill>
                  <a:schemeClr val="bg1"/>
                </a:solidFill>
              </a:rPr>
            </a:br>
            <a:r>
              <a:rPr lang="en-US" sz="4600">
                <a:solidFill>
                  <a:schemeClr val="bg1"/>
                </a:solidFill>
              </a:rPr>
              <a:t>Senators Who Became Vice President</a:t>
            </a:r>
          </a:p>
        </p:txBody>
      </p:sp>
      <p:grpSp>
        <p:nvGrpSpPr>
          <p:cNvPr id="1252" name="Group 1251">
            <a:extLst>
              <a:ext uri="{FF2B5EF4-FFF2-40B4-BE49-F238E27FC236}">
                <a16:creationId xmlns:a16="http://schemas.microsoft.com/office/drawing/2014/main" id="{CE13B848-F9EE-4456-8D73-C25390B65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67865"/>
            <a:ext cx="1861854" cy="717514"/>
            <a:chOff x="0" y="1065353"/>
            <a:chExt cx="1861854" cy="717514"/>
          </a:xfrm>
          <a:solidFill>
            <a:schemeClr val="bg1"/>
          </a:solidFill>
        </p:grpSpPr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256" name="Oval 1255">
            <a:extLst>
              <a:ext uri="{FF2B5EF4-FFF2-40B4-BE49-F238E27FC236}">
                <a16:creationId xmlns:a16="http://schemas.microsoft.com/office/drawing/2014/main" id="{1D5AFED5-EFBA-4DCE-A2F2-3B1B73601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6352" y="188432"/>
            <a:ext cx="2745268" cy="274526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Oval 1257">
            <a:extLst>
              <a:ext uri="{FF2B5EF4-FFF2-40B4-BE49-F238E27FC236}">
                <a16:creationId xmlns:a16="http://schemas.microsoft.com/office/drawing/2014/main" id="{BB06BF2F-5822-4F90-BF7D-7FDA65761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6352" y="188432"/>
            <a:ext cx="2745268" cy="274526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>
            <a:extLst>
              <a:ext uri="{FF2B5EF4-FFF2-40B4-BE49-F238E27FC236}">
                <a16:creationId xmlns:a16="http://schemas.microsoft.com/office/drawing/2014/main" id="{AFBE702A-233C-4424-B0B6-5435E4A34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26059" y="107752"/>
            <a:ext cx="2745268" cy="274526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Oval 1261">
            <a:extLst>
              <a:ext uri="{FF2B5EF4-FFF2-40B4-BE49-F238E27FC236}">
                <a16:creationId xmlns:a16="http://schemas.microsoft.com/office/drawing/2014/main" id="{AE689860-A291-4B0F-AB65-421F8C20E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7541" y="2762219"/>
            <a:ext cx="3938846" cy="3938846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4" name="Oval 1263">
            <a:extLst>
              <a:ext uri="{FF2B5EF4-FFF2-40B4-BE49-F238E27FC236}">
                <a16:creationId xmlns:a16="http://schemas.microsoft.com/office/drawing/2014/main" id="{C82BEF57-041E-4DE3-B65C-CBE71211B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7541" y="2762219"/>
            <a:ext cx="3938846" cy="3938846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6" name="Oval 1265">
            <a:extLst>
              <a:ext uri="{FF2B5EF4-FFF2-40B4-BE49-F238E27FC236}">
                <a16:creationId xmlns:a16="http://schemas.microsoft.com/office/drawing/2014/main" id="{D9DFE8A5-DCEC-4A43-B613-D62AC8C57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6039" y="303887"/>
            <a:ext cx="3055711" cy="305571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8" name="Oval 1267">
            <a:extLst>
              <a:ext uri="{FF2B5EF4-FFF2-40B4-BE49-F238E27FC236}">
                <a16:creationId xmlns:a16="http://schemas.microsoft.com/office/drawing/2014/main" id="{45E0BF71-78CD-4FD9-BB54-48CD141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6039" y="303887"/>
            <a:ext cx="3055711" cy="305571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0" name="Oval 1269">
            <a:extLst>
              <a:ext uri="{FF2B5EF4-FFF2-40B4-BE49-F238E27FC236}">
                <a16:creationId xmlns:a16="http://schemas.microsoft.com/office/drawing/2014/main" id="{26B7664A-BE61-4A65-B937-A31E08B8B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2143" y="214083"/>
            <a:ext cx="3055711" cy="305571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97898DC8-6716-1291-DBDB-713ADA4CE0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379"/>
          <a:stretch/>
        </p:blipFill>
        <p:spPr bwMode="auto">
          <a:xfrm>
            <a:off x="5324097" y="699636"/>
            <a:ext cx="2104795" cy="21047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2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51763" y="565659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8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id="{7A6BCC65-233E-90BF-F9C4-CC00A06FC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5497"/>
          <a:stretch/>
        </p:blipFill>
        <p:spPr bwMode="auto">
          <a:xfrm>
            <a:off x="9690997" y="552959"/>
            <a:ext cx="1820681" cy="18206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9" name="Oval 1278">
            <a:extLst>
              <a:ext uri="{FF2B5EF4-FFF2-40B4-BE49-F238E27FC236}">
                <a16:creationId xmlns:a16="http://schemas.microsoft.com/office/drawing/2014/main" id="{87045360-A428-4E4B-989C-E4EF4D920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89223" y="2630229"/>
            <a:ext cx="3938846" cy="393884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A person in a suit&#10;&#10;Description automatically generated">
            <a:extLst>
              <a:ext uri="{FF2B5EF4-FFF2-40B4-BE49-F238E27FC236}">
                <a16:creationId xmlns:a16="http://schemas.microsoft.com/office/drawing/2014/main" id="{CCEBDF8A-22F4-6D11-0239-C65F345A0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829"/>
          <a:stretch/>
        </p:blipFill>
        <p:spPr bwMode="auto">
          <a:xfrm>
            <a:off x="7678255" y="3319267"/>
            <a:ext cx="2560781" cy="25607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689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81077-4947-402F-AD7E-9C6737FA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450555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Inauguration of 1837 KY Senator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Richard M. Johnson becomes Vice President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First of Three Kentucky US Senators to become Vice President</a:t>
            </a:r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1B479936-F803-4600-B3D8-CA8C8D94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4877" y="2663211"/>
            <a:ext cx="2717976" cy="34081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F058747-2E1D-4294-B462-389701F799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5807" y="496673"/>
            <a:ext cx="2987147" cy="29990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747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907E470A-25F4-47D0-8FEC-EE9FD606B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220E63-99E1-482A-A0A6-B47EB4BF8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F8610896-EA5E-4BE8-8398-C1AFC049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F44E9794-9C4B-427F-BB50-89D89334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18EE54-271A-4FE8-B6B3-D0FCF55A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ECA6F781-4382-4525-9DA8-9D66605F8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209C186B-2883-498E-A176-6B60F8B5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CCACD6-BB6C-AE49-6A09-C63492A6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891712"/>
            <a:ext cx="5309616" cy="5160789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 Senators Who Became Vice President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F3FDF-D545-C890-DE63-2921C29F3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302" y="891713"/>
            <a:ext cx="4584882" cy="5160790"/>
          </a:xfrm>
        </p:spPr>
        <p:txBody>
          <a:bodyPr anchor="ctr">
            <a:normAutofit/>
          </a:bodyPr>
          <a:lstStyle/>
          <a:p>
            <a:r>
              <a:rPr lang="en-US" sz="1800" u="sng" dirty="0">
                <a:solidFill>
                  <a:schemeClr val="bg1"/>
                </a:solidFill>
              </a:rPr>
              <a:t>Richard Johnson-</a:t>
            </a:r>
            <a:r>
              <a:rPr lang="en-US" sz="1800" dirty="0">
                <a:solidFill>
                  <a:schemeClr val="bg1"/>
                </a:solidFill>
              </a:rPr>
              <a:t>----</a:t>
            </a:r>
          </a:p>
          <a:p>
            <a:r>
              <a:rPr lang="en-US" sz="1800" dirty="0">
                <a:solidFill>
                  <a:schemeClr val="bg1"/>
                </a:solidFill>
              </a:rPr>
              <a:t>Hero of War of 1812</a:t>
            </a:r>
          </a:p>
          <a:p>
            <a:r>
              <a:rPr lang="en-US" sz="1800" dirty="0">
                <a:solidFill>
                  <a:schemeClr val="bg1"/>
                </a:solidFill>
              </a:rPr>
              <a:t>Claimed to have Killed Tecumseh</a:t>
            </a:r>
          </a:p>
          <a:p>
            <a:r>
              <a:rPr lang="en-US" sz="1800" dirty="0">
                <a:solidFill>
                  <a:schemeClr val="bg1"/>
                </a:solidFill>
              </a:rPr>
              <a:t>Recognized his black mistress—Julia Chinn and their 2 children</a:t>
            </a:r>
          </a:p>
          <a:p>
            <a:r>
              <a:rPr lang="en-US" sz="1800" dirty="0">
                <a:solidFill>
                  <a:schemeClr val="bg1"/>
                </a:solidFill>
              </a:rPr>
              <a:t>As US Senator championed Sunday Mail Delivery</a:t>
            </a:r>
          </a:p>
          <a:p>
            <a:r>
              <a:rPr lang="en-US" sz="1800" dirty="0">
                <a:solidFill>
                  <a:schemeClr val="bg1"/>
                </a:solidFill>
              </a:rPr>
              <a:t>Founded School in Scott County for Native Americans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35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0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0C08EDA0-D5F6-4481-BBA8-966D95EC4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043" name="Color">
              <a:extLst>
                <a:ext uri="{FF2B5EF4-FFF2-40B4-BE49-F238E27FC236}">
                  <a16:creationId xmlns:a16="http://schemas.microsoft.com/office/drawing/2014/main" id="{CC23B4B4-906F-45F7-A1BD-F1DBF97EB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4" name="Color">
              <a:extLst>
                <a:ext uri="{FF2B5EF4-FFF2-40B4-BE49-F238E27FC236}">
                  <a16:creationId xmlns:a16="http://schemas.microsoft.com/office/drawing/2014/main" id="{4CD72A2D-5584-4CC0-828C-F46BC4260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44F825-D52B-9B67-9728-A23E3D7D4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541"/>
          <a:stretch/>
        </p:blipFill>
        <p:spPr bwMode="auto">
          <a:xfrm>
            <a:off x="6803647" y="1065276"/>
            <a:ext cx="4730214" cy="47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ED1D4DBC-180F-4364-A77A-427818EEA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E979919B-BEE8-434A-89DF-BE8E28142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F9CD2586-0E0D-473F-B583-24719041D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30BAE38B-57E3-40D2-B225-F815D1C8D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2F0F9843-D824-455E-9174-8418FDCE5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E6B526B7-0747-48BB-BDD0-E9E358F098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7E5E2A43-EBD9-4E2B-8167-6EFCC3646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4EE56EB6-9B75-4BB0-A6E5-071CDEFC2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78CCAD-7D23-CD2E-82E9-0D43FCD9E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841249"/>
            <a:ext cx="5692953" cy="2594302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Senators Who Became Vice President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B426A-F921-355C-5A52-379CAC729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3" y="3566810"/>
            <a:ext cx="5692953" cy="2651110"/>
          </a:xfrm>
        </p:spPr>
        <p:txBody>
          <a:bodyPr anchor="t">
            <a:normAutofit/>
          </a:bodyPr>
          <a:lstStyle/>
          <a:p>
            <a:r>
              <a:rPr lang="en-US" sz="1700">
                <a:solidFill>
                  <a:schemeClr val="tx2"/>
                </a:solidFill>
              </a:rPr>
              <a:t>Alben Barkley------</a:t>
            </a:r>
          </a:p>
          <a:p>
            <a:r>
              <a:rPr lang="en-US" sz="1700">
                <a:solidFill>
                  <a:schemeClr val="tx2"/>
                </a:solidFill>
              </a:rPr>
              <a:t>Harry Truman’s Vice President</a:t>
            </a:r>
          </a:p>
          <a:p>
            <a:r>
              <a:rPr lang="en-US" sz="1700">
                <a:solidFill>
                  <a:schemeClr val="tx2"/>
                </a:solidFill>
              </a:rPr>
              <a:t>Was FDR’s Senate Leader for more than 12 years</a:t>
            </a:r>
          </a:p>
          <a:p>
            <a:r>
              <a:rPr lang="en-US" sz="1700">
                <a:solidFill>
                  <a:schemeClr val="tx2"/>
                </a:solidFill>
              </a:rPr>
              <a:t>Served in the House for 14 years in the House</a:t>
            </a:r>
          </a:p>
          <a:p>
            <a:r>
              <a:rPr lang="en-US" sz="1700">
                <a:solidFill>
                  <a:schemeClr val="tx2"/>
                </a:solidFill>
              </a:rPr>
              <a:t>Served in the Senate starting 1928 until becoming VP in 1948</a:t>
            </a:r>
          </a:p>
          <a:p>
            <a:r>
              <a:rPr lang="en-US" sz="1700">
                <a:solidFill>
                  <a:schemeClr val="tx2"/>
                </a:solidFill>
              </a:rPr>
              <a:t>Served in the Senate for almost 2 years after serving as V-P</a:t>
            </a:r>
          </a:p>
        </p:txBody>
      </p:sp>
    </p:spTree>
    <p:extLst>
      <p:ext uri="{BB962C8B-B14F-4D97-AF65-F5344CB8AC3E}">
        <p14:creationId xmlns:p14="http://schemas.microsoft.com/office/powerpoint/2010/main" val="2369497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4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E11EC3-74DE-3FA0-3FD7-A143E9038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05401" cy="4042196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Three Greatest and One Near Great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8F503-76AC-9E9E-8BFA-338604AA5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Henry Clay  ---19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Century</a:t>
            </a:r>
          </a:p>
          <a:p>
            <a:r>
              <a:rPr lang="en-US">
                <a:solidFill>
                  <a:schemeClr val="bg1"/>
                </a:solidFill>
              </a:rPr>
              <a:t>Alben Barkley—20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Century</a:t>
            </a:r>
          </a:p>
          <a:p>
            <a:r>
              <a:rPr lang="en-US">
                <a:solidFill>
                  <a:schemeClr val="bg1"/>
                </a:solidFill>
              </a:rPr>
              <a:t>John Sherman Cooper—Mid 20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Century</a:t>
            </a:r>
          </a:p>
          <a:p>
            <a:r>
              <a:rPr lang="en-US">
                <a:solidFill>
                  <a:schemeClr val="bg1"/>
                </a:solidFill>
              </a:rPr>
              <a:t>Honorable Mention---Stanley—Early 20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Century</a:t>
            </a:r>
          </a:p>
          <a:p>
            <a:r>
              <a:rPr lang="en-US">
                <a:solidFill>
                  <a:schemeClr val="bg1"/>
                </a:solidFill>
              </a:rPr>
              <a:t>Senators within the past 50 years not included--------</a:t>
            </a:r>
          </a:p>
        </p:txBody>
      </p:sp>
    </p:spTree>
    <p:extLst>
      <p:ext uri="{BB962C8B-B14F-4D97-AF65-F5344CB8AC3E}">
        <p14:creationId xmlns:p14="http://schemas.microsoft.com/office/powerpoint/2010/main" val="3966997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3A0E9-0C2E-A8D6-8E49-605D7825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The Greatest KY US Senator—Henry Clay</a:t>
            </a:r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FA68C-B809-2AEA-6805-0C5589E5C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Speaker of Kentucky General Assembly</a:t>
            </a:r>
          </a:p>
          <a:p>
            <a:r>
              <a:rPr lang="en-US" sz="2000">
                <a:solidFill>
                  <a:schemeClr val="bg1"/>
                </a:solidFill>
              </a:rPr>
              <a:t>Interim US Senator</a:t>
            </a:r>
          </a:p>
          <a:p>
            <a:r>
              <a:rPr lang="en-US" sz="2000">
                <a:solidFill>
                  <a:schemeClr val="bg1"/>
                </a:solidFill>
              </a:rPr>
              <a:t>US Congressman from Lexington</a:t>
            </a:r>
          </a:p>
          <a:p>
            <a:r>
              <a:rPr lang="en-US" sz="2000">
                <a:solidFill>
                  <a:schemeClr val="bg1"/>
                </a:solidFill>
              </a:rPr>
              <a:t>Speaker during his first session of first term</a:t>
            </a:r>
          </a:p>
          <a:p>
            <a:r>
              <a:rPr lang="en-US" sz="2000">
                <a:solidFill>
                  <a:schemeClr val="bg1"/>
                </a:solidFill>
              </a:rPr>
              <a:t>Helped negotiate the peace for the War of 1812</a:t>
            </a:r>
          </a:p>
          <a:p>
            <a:r>
              <a:rPr lang="en-US" sz="2000">
                <a:solidFill>
                  <a:schemeClr val="bg1"/>
                </a:solidFill>
              </a:rPr>
              <a:t>Re-elected and served to 1824</a:t>
            </a:r>
          </a:p>
          <a:p>
            <a:r>
              <a:rPr lang="en-US" sz="2000">
                <a:solidFill>
                  <a:schemeClr val="bg1"/>
                </a:solidFill>
              </a:rPr>
              <a:t>Ran for President in a 4 Person Race in 1824</a:t>
            </a:r>
          </a:p>
        </p:txBody>
      </p: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enry Clay (The Great Compromiser) | eHISTORY">
            <a:extLst>
              <a:ext uri="{FF2B5EF4-FFF2-40B4-BE49-F238E27FC236}">
                <a16:creationId xmlns:a16="http://schemas.microsoft.com/office/drawing/2014/main" id="{8E9E1936-89F5-3388-1221-43FA44536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8321"/>
          <a:stretch/>
        </p:blipFill>
        <p:spPr bwMode="auto">
          <a:xfrm>
            <a:off x="6525453" y="10"/>
            <a:ext cx="56665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081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enry Clay (The Great Compromiser) | eHISTORY">
            <a:extLst>
              <a:ext uri="{FF2B5EF4-FFF2-40B4-BE49-F238E27FC236}">
                <a16:creationId xmlns:a16="http://schemas.microsoft.com/office/drawing/2014/main" id="{8F4D0E1D-8F35-AA8D-C10A-B10FCA4A7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 r="9092" b="29466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6BCA8-0A12-2F29-CB55-EF40C14B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Henry Clay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8C1B1-39FC-960B-544B-F30A441F7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Compromise of 1820</a:t>
            </a:r>
          </a:p>
          <a:p>
            <a:r>
              <a:rPr lang="en-US" sz="1700" dirty="0">
                <a:solidFill>
                  <a:schemeClr val="bg1"/>
                </a:solidFill>
              </a:rPr>
              <a:t>Became US Secretary of State under John Quincy Adams 1825</a:t>
            </a:r>
          </a:p>
          <a:p>
            <a:r>
              <a:rPr lang="en-US" sz="1700" dirty="0">
                <a:solidFill>
                  <a:schemeClr val="bg1"/>
                </a:solidFill>
              </a:rPr>
              <a:t>From Lexington</a:t>
            </a:r>
          </a:p>
          <a:p>
            <a:r>
              <a:rPr lang="en-US" sz="1700" dirty="0">
                <a:solidFill>
                  <a:schemeClr val="bg1"/>
                </a:solidFill>
              </a:rPr>
              <a:t>Responsible for Starting and Ending War of 1812</a:t>
            </a:r>
          </a:p>
          <a:p>
            <a:r>
              <a:rPr lang="en-US" sz="1700" dirty="0">
                <a:solidFill>
                  <a:schemeClr val="bg1"/>
                </a:solidFill>
              </a:rPr>
              <a:t>Missouri Compromise (1820)</a:t>
            </a:r>
          </a:p>
          <a:p>
            <a:r>
              <a:rPr lang="en-US" sz="1700" dirty="0">
                <a:solidFill>
                  <a:schemeClr val="bg1"/>
                </a:solidFill>
              </a:rPr>
              <a:t>Compromise 1850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endParaRPr lang="en-US" sz="1700" dirty="0">
              <a:solidFill>
                <a:schemeClr val="bg1"/>
              </a:solidFill>
            </a:endParaRPr>
          </a:p>
          <a:p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90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E1FE3-A655-FC63-FF6D-9E3F77CB3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113"/>
            <a:ext cx="4631033" cy="1383109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Alben Barkley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851222"/>
            <a:ext cx="54482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236CEA24-BEAA-1F21-2BB7-5E5714FA7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0204"/>
            <a:ext cx="4631033" cy="257700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Responsible for getting New Deal legislation through Congress</a:t>
            </a:r>
          </a:p>
          <a:p>
            <a:r>
              <a:rPr lang="en-US" sz="3200" dirty="0">
                <a:solidFill>
                  <a:schemeClr val="bg1"/>
                </a:solidFill>
              </a:rPr>
              <a:t>Early advocate of Civil Rights</a:t>
            </a:r>
          </a:p>
          <a:p>
            <a:r>
              <a:rPr lang="en-US" sz="3200" dirty="0">
                <a:solidFill>
                  <a:schemeClr val="bg1"/>
                </a:solidFill>
              </a:rPr>
              <a:t>Tried to eliminate poll tax before end of WWII</a:t>
            </a:r>
          </a:p>
        </p:txBody>
      </p:sp>
      <p:pic>
        <p:nvPicPr>
          <p:cNvPr id="1026" name="Picture 2" descr="Blonder and Thinnerrr : VP Blogging: Alben W. Barkley">
            <a:extLst>
              <a:ext uri="{FF2B5EF4-FFF2-40B4-BE49-F238E27FC236}">
                <a16:creationId xmlns:a16="http://schemas.microsoft.com/office/drawing/2014/main" id="{9AC3614F-6100-7E51-7DC8-D38B51BEE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" r="-1" b="21098"/>
          <a:stretch/>
        </p:blipFill>
        <p:spPr bwMode="auto">
          <a:xfrm>
            <a:off x="6515727" y="1159668"/>
            <a:ext cx="5676273" cy="56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9D20816A-53A8-414B-9615-2877C1081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74779" y="1850813"/>
            <a:ext cx="4917221" cy="5007187"/>
            <a:chOff x="6833344" y="1502570"/>
            <a:chExt cx="4917221" cy="5007187"/>
          </a:xfrm>
        </p:grpSpPr>
        <p:cxnSp>
          <p:nvCxnSpPr>
            <p:cNvPr id="1038" name="Straight Connector 1037">
              <a:extLst>
                <a:ext uri="{FF2B5EF4-FFF2-40B4-BE49-F238E27FC236}">
                  <a16:creationId xmlns:a16="http://schemas.microsoft.com/office/drawing/2014/main" id="{49CC84F6-0A3D-42D4-84D1-34E857123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33344" y="1502570"/>
              <a:ext cx="0" cy="5007187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C76FD32F-1C07-4AF8-994F-CDC99B5D4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36570" y="1502570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0443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2700">
                <a:solidFill>
                  <a:schemeClr val="bg1"/>
                </a:solidFill>
              </a:rPr>
              <a:t>Welcome to this presentation of</a:t>
            </a:r>
            <a:br>
              <a:rPr lang="en-US" sz="2700">
                <a:solidFill>
                  <a:schemeClr val="bg1"/>
                </a:solidFill>
              </a:rPr>
            </a:br>
            <a:r>
              <a:rPr lang="en-US" sz="2700">
                <a:solidFill>
                  <a:schemeClr val="bg1"/>
                </a:solidFill>
              </a:rPr>
              <a:t>  --</a:t>
            </a:r>
            <a:r>
              <a:rPr lang="en-US" sz="2700" i="1">
                <a:solidFill>
                  <a:schemeClr val="bg1"/>
                </a:solidFill>
              </a:rPr>
              <a:t>Profiles of Kentucky US Senators, 1792-Present</a:t>
            </a:r>
            <a:endParaRPr lang="en-US" sz="270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KY U.S. Senator Ollie James (1913-18)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          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r="21796" b="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2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DC624-EF4F-BE3D-EABF-00C723361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113"/>
            <a:ext cx="4631033" cy="1383109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John Sherman Cooper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851222"/>
            <a:ext cx="54482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60C38C63-4A8D-6C70-957B-FE2DB0615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0204"/>
            <a:ext cx="5448299" cy="257700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Republican who supported many New Deal programs</a:t>
            </a:r>
          </a:p>
          <a:p>
            <a:r>
              <a:rPr lang="en-US" sz="2000" dirty="0">
                <a:solidFill>
                  <a:schemeClr val="bg1"/>
                </a:solidFill>
              </a:rPr>
              <a:t>Rural Electrification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Noted for his Foreign Policy Expertise</a:t>
            </a:r>
          </a:p>
          <a:p>
            <a:r>
              <a:rPr lang="en-US" sz="2000" dirty="0">
                <a:solidFill>
                  <a:schemeClr val="bg1"/>
                </a:solidFill>
              </a:rPr>
              <a:t>Ambassador to India</a:t>
            </a:r>
          </a:p>
          <a:p>
            <a:r>
              <a:rPr lang="en-US" sz="2000" dirty="0">
                <a:solidFill>
                  <a:schemeClr val="bg1"/>
                </a:solidFill>
              </a:rPr>
              <a:t>First Ambassador to East Germany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946487-06AF-6C65-AF07-28D391FB0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688"/>
          <a:stretch/>
        </p:blipFill>
        <p:spPr bwMode="auto">
          <a:xfrm>
            <a:off x="6722769" y="1187835"/>
            <a:ext cx="5676273" cy="56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9D20816A-53A8-414B-9615-2877C1081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74779" y="1850813"/>
            <a:ext cx="4917221" cy="5007187"/>
            <a:chOff x="6833344" y="1502570"/>
            <a:chExt cx="4917221" cy="5007187"/>
          </a:xfrm>
        </p:grpSpPr>
        <p:cxnSp>
          <p:nvCxnSpPr>
            <p:cNvPr id="2062" name="Straight Connector 2061">
              <a:extLst>
                <a:ext uri="{FF2B5EF4-FFF2-40B4-BE49-F238E27FC236}">
                  <a16:creationId xmlns:a16="http://schemas.microsoft.com/office/drawing/2014/main" id="{49CC84F6-0A3D-42D4-84D1-34E857123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33344" y="1502570"/>
              <a:ext cx="0" cy="5007187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3" name="Straight Connector 2062">
              <a:extLst>
                <a:ext uri="{FF2B5EF4-FFF2-40B4-BE49-F238E27FC236}">
                  <a16:creationId xmlns:a16="http://schemas.microsoft.com/office/drawing/2014/main" id="{C76FD32F-1C07-4AF8-994F-CDC99B5D4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36570" y="1502570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7176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5D1C43-E73F-7DE2-BA1C-55F05B83E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Honorable Mention---A.O. Stanley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4E290-4004-9430-EC9F-F0208AC27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Early supporter of Civil Rights</a:t>
            </a:r>
          </a:p>
          <a:p>
            <a:r>
              <a:rPr lang="en-US" sz="2000">
                <a:solidFill>
                  <a:schemeClr val="bg1"/>
                </a:solidFill>
              </a:rPr>
              <a:t>As governor personally stopped a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 lynching in Murray, Kentucky</a:t>
            </a:r>
          </a:p>
          <a:p>
            <a:r>
              <a:rPr lang="en-US" sz="2000">
                <a:solidFill>
                  <a:schemeClr val="bg1"/>
                </a:solidFill>
              </a:rPr>
              <a:t>Sponsored legislation which would 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require warrants for prohibition 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enforcement</a:t>
            </a:r>
          </a:p>
          <a:p>
            <a:r>
              <a:rPr lang="en-US" sz="2000">
                <a:solidFill>
                  <a:schemeClr val="bg1"/>
                </a:solidFill>
              </a:rPr>
              <a:t>Opposed for re-election by Ku-Klux Klan \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and prohibitionists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3074" name="Picture 2" descr="Augustus Owsley Stanley - Alchetron, the free social encyclopedia">
            <a:extLst>
              <a:ext uri="{FF2B5EF4-FFF2-40B4-BE49-F238E27FC236}">
                <a16:creationId xmlns:a16="http://schemas.microsoft.com/office/drawing/2014/main" id="{97805ECA-4096-40B4-05F1-A1C29C525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9727" y="117674"/>
            <a:ext cx="4562263" cy="662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11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7CAF58A-BD3E-CAEF-1B1E-059E1F7B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SENATORS FROM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CAMPBELL AND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   SURROUNDING AREA----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9DA6A-D1F6-3EFB-0BDB-E6861D207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841247"/>
            <a:ext cx="4484536" cy="5340097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John G. Carlisle born in a section of Campbell before creation of Kenton County</a:t>
            </a:r>
          </a:p>
          <a:p>
            <a:r>
              <a:rPr lang="en-US" sz="2400" dirty="0">
                <a:solidFill>
                  <a:schemeClr val="tx2"/>
                </a:solidFill>
              </a:rPr>
              <a:t>Jim Bunning--Southgate</a:t>
            </a:r>
          </a:p>
          <a:p>
            <a:r>
              <a:rPr lang="en-US" sz="2400" dirty="0">
                <a:solidFill>
                  <a:schemeClr val="tx2"/>
                </a:solidFill>
              </a:rPr>
              <a:t>Richard Ernst –Covington</a:t>
            </a:r>
          </a:p>
          <a:p>
            <a:r>
              <a:rPr lang="en-US" sz="2400" dirty="0">
                <a:solidFill>
                  <a:schemeClr val="tx2"/>
                </a:solidFill>
              </a:rPr>
              <a:t>John W. Stevenson</a:t>
            </a:r>
          </a:p>
          <a:p>
            <a:r>
              <a:rPr lang="en-US" sz="2400" dirty="0">
                <a:solidFill>
                  <a:schemeClr val="tx2"/>
                </a:solidFill>
              </a:rPr>
              <a:t>James T. Morehead</a:t>
            </a:r>
          </a:p>
        </p:txBody>
      </p:sp>
    </p:spTree>
    <p:extLst>
      <p:ext uri="{BB962C8B-B14F-4D97-AF65-F5344CB8AC3E}">
        <p14:creationId xmlns:p14="http://schemas.microsoft.com/office/powerpoint/2010/main" val="3051850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EA619-0C6E-44A7-AB66-11505AF7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600" dirty="0">
                <a:solidFill>
                  <a:schemeClr val="bg1"/>
                </a:solidFill>
              </a:rPr>
              <a:t>Senators Born In Kentucky Who Represented</a:t>
            </a:r>
            <a:br>
              <a:rPr lang="en-US" sz="5600" dirty="0">
                <a:solidFill>
                  <a:schemeClr val="bg1"/>
                </a:solidFill>
              </a:rPr>
            </a:br>
            <a:r>
              <a:rPr lang="en-US" sz="5600" dirty="0">
                <a:solidFill>
                  <a:schemeClr val="bg1"/>
                </a:solidFill>
              </a:rPr>
              <a:t>Other States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BAAEFA-354B-5200-EB19-BF36C4E620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05955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8483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B01D-643B-4DB9-92CB-E5092D86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745" y="1783959"/>
            <a:ext cx="4098175" cy="42981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dirty="0"/>
              <a:t>Who was the last KY US Senator born in KY?</a:t>
            </a:r>
            <a:br>
              <a:rPr lang="en-US" sz="5000" dirty="0"/>
            </a:br>
            <a:br>
              <a:rPr lang="en-US" sz="5000" dirty="0"/>
            </a:br>
            <a:r>
              <a:rPr lang="en-US" sz="5000" dirty="0"/>
              <a:t>What was the last county created in Kentucky?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CD8D7B-2AE7-4FBD-96CC-BF86DAA53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6" b="9683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284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9B650-1A23-4A5D-A64B-AB1787DB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Profiles of Kentucky’s United States Senators</a:t>
            </a:r>
            <a:br>
              <a:rPr lang="en-US" dirty="0"/>
            </a:br>
            <a:r>
              <a:rPr lang="en-US" dirty="0"/>
              <a:t>1792-Present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68B4-188B-4A55-A866-5A36F2CB9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Questions and further information contact---</a:t>
            </a:r>
          </a:p>
          <a:p>
            <a:r>
              <a:rPr lang="en-US" dirty="0"/>
              <a:t>Paul L. Whalen</a:t>
            </a:r>
          </a:p>
          <a:p>
            <a:r>
              <a:rPr lang="en-US" dirty="0"/>
              <a:t>113 Ridgeway Avenue</a:t>
            </a:r>
          </a:p>
          <a:p>
            <a:r>
              <a:rPr lang="en-US" dirty="0"/>
              <a:t>Fort Thomas, Kentucky 41075</a:t>
            </a:r>
          </a:p>
          <a:p>
            <a:r>
              <a:rPr lang="en-US" dirty="0"/>
              <a:t>859-466-3450                                              </a:t>
            </a:r>
          </a:p>
          <a:p>
            <a:r>
              <a:rPr lang="en-US" dirty="0">
                <a:hlinkClick r:id="rId2"/>
              </a:rPr>
              <a:t>plwhalen@gmail.com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Books available—Acclaim Press, Barnes &amp; Noble, Joseph-Beth, Amazon, Roebling Point Books &amp; Coffee, and other fine bookstores</a:t>
            </a:r>
          </a:p>
        </p:txBody>
      </p:sp>
    </p:spTree>
    <p:extLst>
      <p:ext uri="{BB962C8B-B14F-4D97-AF65-F5344CB8AC3E}">
        <p14:creationId xmlns:p14="http://schemas.microsoft.com/office/powerpoint/2010/main" val="1546927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9DE4D-CAC1-457F-8A4E-3573F9EB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113"/>
            <a:ext cx="4631033" cy="13831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Election site of Kentucky’s First &amp; Second US Senators</a:t>
            </a:r>
          </a:p>
        </p:txBody>
      </p:sp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851222"/>
            <a:ext cx="54482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D68B3-171B-48DE-A0FB-AC589B797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120204"/>
            <a:ext cx="4631033" cy="2577009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</a:rPr>
              <a:t>This marker a block south of Rupp Arena on Main Street in Lexington marks the site where the first Kentucky Legislature elected John Brown and John Edwards on</a:t>
            </a:r>
          </a:p>
          <a:p>
            <a:pPr marL="0" marR="0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</a:rPr>
              <a:t>June 18, 1792.  The legislature elected U.S. Senators until the enactment</a:t>
            </a:r>
          </a:p>
          <a:p>
            <a:pPr marL="0" marR="0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</a:rPr>
              <a:t>of the 17</a:t>
            </a:r>
            <a:r>
              <a:rPr lang="en-US" sz="2000" baseline="30000">
                <a:solidFill>
                  <a:schemeClr val="bg1"/>
                </a:solidFill>
                <a:effectLst/>
              </a:rPr>
              <a:t>th</a:t>
            </a:r>
            <a:r>
              <a:rPr lang="en-US" sz="2000">
                <a:solidFill>
                  <a:schemeClr val="bg1"/>
                </a:solidFill>
                <a:effectLst/>
              </a:rPr>
              <a:t> Amendment to the U.S. Constitution in 1914.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605231B-9440-418F-BE22-0C739A3E381A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1" r="14841"/>
          <a:stretch>
            <a:fillRect/>
          </a:stretch>
        </p:blipFill>
        <p:spPr bwMode="auto">
          <a:xfrm>
            <a:off x="6515727" y="2377874"/>
            <a:ext cx="5676273" cy="4480125"/>
          </a:xfrm>
          <a:prstGeom prst="rect">
            <a:avLst/>
          </a:prstGeom>
          <a:noFill/>
        </p:spPr>
      </p:pic>
      <p:grpSp>
        <p:nvGrpSpPr>
          <p:cNvPr id="19" name="Group 13">
            <a:extLst>
              <a:ext uri="{FF2B5EF4-FFF2-40B4-BE49-F238E27FC236}">
                <a16:creationId xmlns:a16="http://schemas.microsoft.com/office/drawing/2014/main" id="{9D20816A-53A8-414B-9615-2877C1081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74779" y="1850813"/>
            <a:ext cx="4917221" cy="5007187"/>
            <a:chOff x="6833344" y="1502570"/>
            <a:chExt cx="4917221" cy="50071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CC84F6-0A3D-42D4-84D1-34E857123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33344" y="1502570"/>
              <a:ext cx="0" cy="5007187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76FD32F-1C07-4AF8-994F-CDC99B5D4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36570" y="1502570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8836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7" name="Rectangle 7176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5C2578-DF1C-415B-867C-DB842136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</a:t>
            </a:r>
            <a:r>
              <a:rPr lang="en-US" sz="40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Amendment—Direct election of Senators</a:t>
            </a:r>
            <a:b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Until 1914, Senators elected by the legislature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61A53E1-2812-4C2F-8755-7B78A41EBA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8" r="-1" b="22516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06306D6-04ED-4C40-B6B0-228FC645E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0" r="-2" b="9505"/>
          <a:stretch/>
        </p:blipFill>
        <p:spPr bwMode="auto">
          <a:xfrm>
            <a:off x="6189934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447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6433A-450C-47A7-BBA5-4AA51EB38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Election Classes</a:t>
            </a:r>
          </a:p>
        </p:txBody>
      </p:sp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1E0AE-22DE-4A13-BA20-232F61C2A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John Brown 1792-1805</a:t>
            </a:r>
          </a:p>
          <a:p>
            <a:r>
              <a:rPr lang="en-US" sz="2000">
                <a:solidFill>
                  <a:schemeClr val="bg1"/>
                </a:solidFill>
              </a:rPr>
              <a:t>Class 2-Elections </a:t>
            </a:r>
          </a:p>
          <a:p>
            <a:r>
              <a:rPr lang="en-US" sz="2000">
                <a:solidFill>
                  <a:schemeClr val="bg1"/>
                </a:solidFill>
              </a:rPr>
              <a:t>Kentucky’s First US Senator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---------------------------------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Mitch McConnell holds Kentucky’s Class 2 Seat—Elections 2020, 2026, 2032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D126A03-A75A-4BAC-A5BE-884F2A7A5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462"/>
          <a:stretch/>
        </p:blipFill>
        <p:spPr bwMode="auto">
          <a:xfrm>
            <a:off x="7629727" y="876322"/>
            <a:ext cx="4562263" cy="510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779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909E7-43B2-4E16-A8F0-2B782ED6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John Edwards</a:t>
            </a:r>
            <a:b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Class 3</a:t>
            </a:r>
            <a:b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1792-1795</a:t>
            </a:r>
            <a:b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Kentucky’s 2</a:t>
            </a:r>
            <a:r>
              <a:rPr lang="en-US" sz="2000" kern="1200" baseline="30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nd</a:t>
            </a:r>
            <a: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US Senator</a:t>
            </a:r>
            <a:b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Elections 2022, 2028, 2034</a:t>
            </a:r>
            <a:b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Senator Rand Paul holds the Class 3 seat.</a:t>
            </a:r>
            <a:b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8D0CDA0-596D-47A5-A0E3-068A9E972AB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9674"/>
          <a:stretch/>
        </p:blipFill>
        <p:spPr bwMode="auto">
          <a:xfrm>
            <a:off x="8044195" y="408791"/>
            <a:ext cx="4021600" cy="594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0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E61A7-E67B-42D1-AB86-5A27E3A0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Senate Turnover</a:t>
            </a:r>
            <a:b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From Kentucky was</a:t>
            </a:r>
            <a:b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High 1792-1820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5AF9767C-D74C-43D0-9939-679EB48829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559" b="2"/>
          <a:stretch/>
        </p:blipFill>
        <p:spPr bwMode="auto">
          <a:xfrm>
            <a:off x="-2346" y="1326713"/>
            <a:ext cx="5666547" cy="42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7C1A4-1EB9-46DA-9DA5-99B3D70FD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7800" y="1909192"/>
            <a:ext cx="4713997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1792-1820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Class 2—9 Senators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Class 3—9  Senators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1892-1929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Class 2—7 Senators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Class 3 –6 Senators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1992-2020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Class 2—1  Senators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Class 3—3  Senators</a:t>
            </a:r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505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CFAAD-D305-4A1F-81B4-2930BB02F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2073715"/>
            <a:ext cx="6935759" cy="29930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Happened 1792-1820 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4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DC95FA9-076A-421D-93A3-9C29819EB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6C8D94-3813-4D93-A6A7-A97EFFBCF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794673D-8563-4993-8E86-6D89D6E97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8906114-25F0-4386-BC12-A5CB6A04F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9434651-094A-4780-979E-29A3042F5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15BDC44-59B0-48DF-871F-0881BB593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618FCF5-B341-43DF-A055-DC56EA920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408E04-9221-499E-B0F3-3AFD9025F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67B1604-40F1-4335-8A11-6091E0F52A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75" y="630936"/>
            <a:ext cx="7090583" cy="844376"/>
          </a:xfrm>
          <a:noFill/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Election of US Senators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00467E-A507-4BEF-AAB5-2B35F13FA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BCCBFD-2A87-46DC-A665-6039BF72D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1707DB8-2262-4E11-B8E7-A0042E43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CA04D0-796D-4920-BED4-627870868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78B0366-955C-44C5-B011-378E1994D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38F216F-4DA3-4165-A786-E7F2710B8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5E35C12-B6B4-4F57-950C-6EB3CD8F4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B14810E-84F3-4F8A-AF58-F452B9815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687E051-F20C-4A55-AEDD-ED9B2D996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834F70-7A0E-4202-8ECC-5EE81C93C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2993E0E-3E7B-48D8-A799-39FECD3E1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B12773A-5C03-4DD5-B9B4-24F4A429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5942" y="2396312"/>
            <a:ext cx="7446133" cy="3861580"/>
          </a:xfrm>
          <a:noFill/>
        </p:spPr>
        <p:txBody>
          <a:bodyPr anchor="t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From 1792 until 1913, Kentucky’s United States Senators were elected by the Kentucky legislature.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The enactment of the 17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Amendment to the U.S. Constitution allowed the election of U.S. Senators by popular vote.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J.C.W. Beckham was the first U.S. Senator elected by popular vote by Kentuckians in 1914.</a:t>
            </a:r>
          </a:p>
        </p:txBody>
      </p:sp>
    </p:spTree>
    <p:extLst>
      <p:ext uri="{BB962C8B-B14F-4D97-AF65-F5344CB8AC3E}">
        <p14:creationId xmlns:p14="http://schemas.microsoft.com/office/powerpoint/2010/main" val="4056817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869</Words>
  <Application>Microsoft Office PowerPoint</Application>
  <PresentationFormat>Widescreen</PresentationFormat>
  <Paragraphs>120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Tw Cen MT</vt:lpstr>
      <vt:lpstr>Office Theme</vt:lpstr>
      <vt:lpstr>CAMPBELL COUNTY LIBRARY Thursday, August 17, 2023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Welcome to this presentation of   --Profiles of Kentucky US Senators, 1792-Present</vt:lpstr>
      <vt:lpstr>Election site of Kentucky’s First &amp; Second US Senators</vt:lpstr>
      <vt:lpstr>17th Amendment—Direct election of Senators Until 1914, Senators elected by the legislature</vt:lpstr>
      <vt:lpstr>Election Classes</vt:lpstr>
      <vt:lpstr>John Edwards Class 3 1792-1795 Kentucky’s 2nd US Senator Elections 2022, 2028, 2034 Senator Rand Paul holds the Class 3 seat.  </vt:lpstr>
      <vt:lpstr>Senate Turnover From Kentucky was High 1792-1820</vt:lpstr>
      <vt:lpstr>What Happened 1792-1820 ?</vt:lpstr>
      <vt:lpstr>Election of US Senators</vt:lpstr>
      <vt:lpstr>J.C.W. Beckham-KY’s 1st directly elected US Senator--1914</vt:lpstr>
      <vt:lpstr>Where are KY’s U.S. Senators from?</vt:lpstr>
      <vt:lpstr>       Senators Who Became Vice President</vt:lpstr>
      <vt:lpstr>Inauguration of 1837 KY Senator  Richard M. Johnson becomes Vice President First of Three Kentucky US Senators to become Vice President</vt:lpstr>
      <vt:lpstr> Senators Who Became Vice President</vt:lpstr>
      <vt:lpstr>Senators Who Became Vice President</vt:lpstr>
      <vt:lpstr>Three Greatest and One Near Great</vt:lpstr>
      <vt:lpstr>The Greatest KY US Senator—Henry Clay</vt:lpstr>
      <vt:lpstr>Henry Clay</vt:lpstr>
      <vt:lpstr>Alben Barkley</vt:lpstr>
      <vt:lpstr>John Sherman Cooper</vt:lpstr>
      <vt:lpstr>Honorable Mention---A.O. Stanley</vt:lpstr>
      <vt:lpstr>SENATORS FROM CAMPBELL AND    SURROUNDING AREA----</vt:lpstr>
      <vt:lpstr>Senators Born In Kentucky Who Represented Other States</vt:lpstr>
      <vt:lpstr>Who was the last KY US Senator born in KY?  What was the last county created in Kentucky?</vt:lpstr>
      <vt:lpstr>Profiles of Kentucky’s United States Senators 1792-Present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Hour January 20, 2021</dc:title>
  <dc:creator>Paul Whalen</dc:creator>
  <cp:lastModifiedBy>Paul Whalen</cp:lastModifiedBy>
  <cp:revision>16</cp:revision>
  <cp:lastPrinted>2023-08-17T18:14:40Z</cp:lastPrinted>
  <dcterms:created xsi:type="dcterms:W3CDTF">2021-01-20T15:22:23Z</dcterms:created>
  <dcterms:modified xsi:type="dcterms:W3CDTF">2023-08-17T18:18:53Z</dcterms:modified>
</cp:coreProperties>
</file>